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8" r:id="rId4"/>
    <p:sldId id="269" r:id="rId5"/>
    <p:sldId id="268" r:id="rId6"/>
    <p:sldId id="265" r:id="rId7"/>
  </p:sldIdLst>
  <p:sldSz cx="18288000" cy="10287000"/>
  <p:notesSz cx="6858000" cy="9144000"/>
  <p:embeddedFontLst>
    <p:embeddedFont>
      <p:font typeface="Kokila" panose="020B0604020202020204" pitchFamily="34" charset="0"/>
      <p:regular r:id="rId8"/>
      <p:bold r:id="rId9"/>
      <p:italic r:id="rId10"/>
      <p:boldItalic r:id="rId11"/>
    </p:embeddedFont>
    <p:embeddedFont>
      <p:font typeface="Kruti Dev 010" panose="020B0604020202020204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13.sv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6.svg"/><Relationship Id="rId7" Type="http://schemas.openxmlformats.org/officeDocument/2006/relationships/image" Target="../media/image20.sv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3" y="-155937"/>
            <a:ext cx="18288204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8182" y="3815943"/>
            <a:ext cx="10598872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51"/>
              </a:lnSpc>
            </a:pPr>
            <a:r>
              <a:rPr lang="hi-IN" sz="9600" b="1" dirty="0">
                <a:solidFill>
                  <a:schemeClr val="accent3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मेरा हस्ताक्षर मेरी उपस्थिति</a:t>
            </a:r>
            <a:endParaRPr lang="hi-IN" sz="11500" b="1" spc="-736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anose="020B0604020202020204" pitchFamily="34" charset="0"/>
              <a:ea typeface="Open Sauce Heavy"/>
              <a:cs typeface="Kokila" panose="020B0604020202020204" pitchFamily="34" charset="0"/>
              <a:sym typeface="Open Sauce Heavy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63200" y="7263776"/>
            <a:ext cx="7829551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hi-IN" sz="4000" b="1" dirty="0">
                <a:solidFill>
                  <a:srgbClr val="FFFFFF"/>
                </a:solidFill>
                <a:latin typeface="Kokila" panose="020B0604020202020204" pitchFamily="34" charset="0"/>
                <a:ea typeface="Open Sauce"/>
                <a:cs typeface="Kokila" panose="020B0604020202020204" pitchFamily="34" charset="0"/>
                <a:sym typeface="Open Sauce"/>
              </a:rPr>
              <a:t>श्रीमती क्षमा सिंह</a:t>
            </a:r>
          </a:p>
          <a:p>
            <a:pPr algn="ctr"/>
            <a:r>
              <a:rPr lang="hi-IN" sz="4000" b="1" dirty="0">
                <a:solidFill>
                  <a:srgbClr val="FFFFFF"/>
                </a:solidFill>
                <a:latin typeface="Kokila" panose="020B0604020202020204" pitchFamily="34" charset="0"/>
                <a:ea typeface="Open Sauce"/>
                <a:cs typeface="Kokila" panose="020B0604020202020204" pitchFamily="34" charset="0"/>
                <a:sym typeface="Open Sauce"/>
              </a:rPr>
              <a:t>(सहायक अध्यापक)</a:t>
            </a:r>
          </a:p>
          <a:p>
            <a:pPr algn="ctr"/>
            <a:r>
              <a:rPr lang="hi-IN" sz="4000" b="1" dirty="0">
                <a:solidFill>
                  <a:srgbClr val="FFFFFF"/>
                </a:solidFill>
                <a:latin typeface="Kokila" panose="020B0604020202020204" pitchFamily="34" charset="0"/>
                <a:ea typeface="Open Sauce"/>
                <a:cs typeface="Kokila" panose="020B0604020202020204" pitchFamily="34" charset="0"/>
                <a:sym typeface="Open Sauce"/>
              </a:rPr>
              <a:t>कंपोजिट विद्यालय कन्या बिजनौर</a:t>
            </a:r>
          </a:p>
          <a:p>
            <a:pPr algn="ctr"/>
            <a:r>
              <a:rPr lang="hi-IN" sz="4000" b="1" dirty="0">
                <a:solidFill>
                  <a:srgbClr val="FFFFFF"/>
                </a:solidFill>
                <a:latin typeface="Kokila" panose="020B0604020202020204" pitchFamily="34" charset="0"/>
                <a:ea typeface="Open Sauce"/>
                <a:cs typeface="Kokila" panose="020B0604020202020204" pitchFamily="34" charset="0"/>
                <a:sym typeface="Open Sauce"/>
              </a:rPr>
              <a:t>ब्लॉक- सरोजिनी नगर, जनपद- लखनऊ</a:t>
            </a:r>
            <a:endParaRPr lang="en-US" sz="4000" b="1" dirty="0">
              <a:solidFill>
                <a:srgbClr val="FFFFFF"/>
              </a:solidFill>
              <a:latin typeface="Kokila" panose="020B0604020202020204" pitchFamily="34" charset="0"/>
              <a:ea typeface="Open Sauce"/>
              <a:cs typeface="Kokila" panose="020B0604020202020204" pitchFamily="34" charset="0"/>
              <a:sym typeface="Open Sauce"/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49A2DA45-582E-45F8-B918-18AACF1B793A}"/>
              </a:ext>
            </a:extLst>
          </p:cNvPr>
          <p:cNvSpPr/>
          <p:nvPr/>
        </p:nvSpPr>
        <p:spPr>
          <a:xfrm>
            <a:off x="7848600" y="482928"/>
            <a:ext cx="2590801" cy="2590800"/>
          </a:xfrm>
          <a:prstGeom prst="donut">
            <a:avLst>
              <a:gd name="adj" fmla="val 3670"/>
            </a:avLst>
          </a:prstGeom>
          <a:gradFill>
            <a:gsLst>
              <a:gs pos="7000">
                <a:srgbClr val="CCFFFF"/>
              </a:gs>
              <a:gs pos="22378">
                <a:srgbClr val="CCFF33"/>
              </a:gs>
              <a:gs pos="61000">
                <a:srgbClr val="00F5FF"/>
              </a:gs>
              <a:gs pos="81000">
                <a:srgbClr val="0066FF"/>
              </a:gs>
              <a:gs pos="40000">
                <a:srgbClr val="FF6600"/>
              </a:gs>
              <a:gs pos="6000">
                <a:srgbClr val="00FAFF"/>
              </a:gs>
              <a:gs pos="100000">
                <a:srgbClr val="99FF9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4E461D-C148-4AD9-9F84-445FD81C29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5469" y="419100"/>
            <a:ext cx="2590800" cy="2618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A3A77-147B-4850-A21C-4D64B9A9E0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5114" y="5139988"/>
            <a:ext cx="1436789" cy="1895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DDF2373-4C9F-421F-AB46-10A32C8B786C}"/>
              </a:ext>
            </a:extLst>
          </p:cNvPr>
          <p:cNvSpPr txBox="1"/>
          <p:nvPr/>
        </p:nvSpPr>
        <p:spPr>
          <a:xfrm>
            <a:off x="504840" y="749325"/>
            <a:ext cx="17292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8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8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okila" panose="020B0604020202020204" pitchFamily="34" charset="0"/>
                <a:cs typeface="Kokila" panose="020B0604020202020204" pitchFamily="34" charset="0"/>
              </a:rPr>
              <a:t>उद्देश्य</a:t>
            </a:r>
            <a:endParaRPr lang="en-US" sz="8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E9DC0B8-6240-4BE4-95D2-CAEAF75B9A55}"/>
              </a:ext>
            </a:extLst>
          </p:cNvPr>
          <p:cNvSpPr/>
          <p:nvPr/>
        </p:nvSpPr>
        <p:spPr>
          <a:xfrm>
            <a:off x="228601" y="3155514"/>
            <a:ext cx="3505200" cy="5349626"/>
          </a:xfrm>
          <a:custGeom>
            <a:avLst/>
            <a:gdLst/>
            <a:ahLst/>
            <a:cxnLst/>
            <a:rect l="l" t="t" r="r" b="b"/>
            <a:pathLst>
              <a:path w="5259534" h="6343736">
                <a:moveTo>
                  <a:pt x="0" y="0"/>
                </a:moveTo>
                <a:lnTo>
                  <a:pt x="5259534" y="0"/>
                </a:lnTo>
                <a:lnTo>
                  <a:pt x="5259534" y="6343736"/>
                </a:lnTo>
                <a:lnTo>
                  <a:pt x="0" y="6343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13C1A54-78CC-4D96-BF4D-06F95AB19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60" y="1781860"/>
            <a:ext cx="6723280" cy="67232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E090F15-5252-40EC-9AC8-96232835375B}"/>
              </a:ext>
            </a:extLst>
          </p:cNvPr>
          <p:cNvSpPr/>
          <p:nvPr/>
        </p:nvSpPr>
        <p:spPr>
          <a:xfrm>
            <a:off x="4267200" y="2933700"/>
            <a:ext cx="7848600" cy="1606986"/>
          </a:xfrm>
          <a:prstGeom prst="round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E180667-D029-483E-8F65-2C0B0284199D}"/>
              </a:ext>
            </a:extLst>
          </p:cNvPr>
          <p:cNvSpPr/>
          <p:nvPr/>
        </p:nvSpPr>
        <p:spPr>
          <a:xfrm>
            <a:off x="4267200" y="5026834"/>
            <a:ext cx="7848600" cy="1606986"/>
          </a:xfrm>
          <a:prstGeom prst="round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A5A255E-CC90-4012-BB24-4D33FEC9B461}"/>
              </a:ext>
            </a:extLst>
          </p:cNvPr>
          <p:cNvSpPr/>
          <p:nvPr/>
        </p:nvSpPr>
        <p:spPr>
          <a:xfrm>
            <a:off x="4267200" y="7076260"/>
            <a:ext cx="7848600" cy="1606986"/>
          </a:xfrm>
          <a:prstGeom prst="roundRect">
            <a:avLst/>
          </a:prstGeom>
          <a:noFill/>
          <a:ln w="793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F5FDFF-7219-4661-A305-BBB88285CB43}"/>
              </a:ext>
            </a:extLst>
          </p:cNvPr>
          <p:cNvSpPr txBox="1"/>
          <p:nvPr/>
        </p:nvSpPr>
        <p:spPr>
          <a:xfrm>
            <a:off x="4267200" y="3040440"/>
            <a:ext cx="7696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नामांकित विद्यार्थी </a:t>
            </a:r>
            <a:r>
              <a:rPr lang="hi-IN" sz="4800" b="1" dirty="0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संख्या के सापेक्ष</a:t>
            </a:r>
            <a:r>
              <a:rPr lang="en-US" sz="4800" b="1" dirty="0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उपस्थिति</a:t>
            </a:r>
            <a:r>
              <a:rPr lang="en-US" sz="4800" b="1" dirty="0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4800" b="1" dirty="0">
                <a:solidFill>
                  <a:prstClr val="black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बढ़ाना</a:t>
            </a:r>
            <a:endParaRPr lang="en-US" sz="4800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EDC21A-7854-4244-B0BC-610A1B3AFFEC}"/>
              </a:ext>
            </a:extLst>
          </p:cNvPr>
          <p:cNvSpPr txBox="1"/>
          <p:nvPr/>
        </p:nvSpPr>
        <p:spPr>
          <a:xfrm>
            <a:off x="4419600" y="5455503"/>
            <a:ext cx="7696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 dirty="0"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 के अधिगम स्तर को बढ़ाना</a:t>
            </a:r>
            <a:endParaRPr lang="en-US" sz="4800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382D6A-828F-403A-9D03-A6F1B572C2B6}"/>
              </a:ext>
            </a:extLst>
          </p:cNvPr>
          <p:cNvSpPr txBox="1"/>
          <p:nvPr/>
        </p:nvSpPr>
        <p:spPr>
          <a:xfrm>
            <a:off x="4419600" y="7200900"/>
            <a:ext cx="76962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800" b="1" dirty="0"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 में अनुशासन और जिम्मेदारी का भाव जागृत करना</a:t>
            </a:r>
            <a:endParaRPr lang="en-US" sz="4800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1736432-8EAE-4852-AAF5-E950C3A249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6" y="254026"/>
            <a:ext cx="1760918" cy="1779764"/>
          </a:xfrm>
          <a:prstGeom prst="rect">
            <a:avLst/>
          </a:prstGeom>
        </p:spPr>
      </p:pic>
      <p:pic>
        <p:nvPicPr>
          <p:cNvPr id="18" name="Picture 17" descr="C:\Users\user\Downloads\WhatsApp Image 2024-11-09 at 3.32.30 PM.jpeg">
            <a:extLst>
              <a:ext uri="{FF2B5EF4-FFF2-40B4-BE49-F238E27FC236}">
                <a16:creationId xmlns:a16="http://schemas.microsoft.com/office/drawing/2014/main" id="{112AA71E-D946-4D55-B8E6-156116EC9348}"/>
              </a:ext>
            </a:extLst>
          </p:cNvPr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276" y="4000500"/>
            <a:ext cx="5121620" cy="350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16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611600" y="680359"/>
            <a:ext cx="2641839" cy="1734007"/>
          </a:xfrm>
          <a:custGeom>
            <a:avLst/>
            <a:gdLst/>
            <a:ahLst/>
            <a:cxnLst/>
            <a:rect l="l" t="t" r="r" b="b"/>
            <a:pathLst>
              <a:path w="2641839" h="1734007">
                <a:moveTo>
                  <a:pt x="0" y="0"/>
                </a:moveTo>
                <a:lnTo>
                  <a:pt x="2641839" y="0"/>
                </a:lnTo>
                <a:lnTo>
                  <a:pt x="2641839" y="1734006"/>
                </a:lnTo>
                <a:lnTo>
                  <a:pt x="0" y="173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1F5D4-D9D0-473F-B689-DEE34A250BA2}"/>
              </a:ext>
            </a:extLst>
          </p:cNvPr>
          <p:cNvSpPr txBox="1"/>
          <p:nvPr/>
        </p:nvSpPr>
        <p:spPr>
          <a:xfrm>
            <a:off x="1277645" y="728052"/>
            <a:ext cx="164007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000" b="1" u="sng" dirty="0">
                <a:solidFill>
                  <a:schemeClr val="tx2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क्रियान्वयन</a:t>
            </a:r>
            <a:endParaRPr lang="en-US" sz="9000" b="1" u="sng" dirty="0">
              <a:solidFill>
                <a:schemeClr val="tx2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6C18B-6105-4333-BEEE-BE0B496DF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60" y="1781860"/>
            <a:ext cx="6723280" cy="67232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AA35AB-1EC7-4721-B49F-819851790EBE}"/>
              </a:ext>
            </a:extLst>
          </p:cNvPr>
          <p:cNvSpPr/>
          <p:nvPr/>
        </p:nvSpPr>
        <p:spPr>
          <a:xfrm>
            <a:off x="1524000" y="3465998"/>
            <a:ext cx="9525000" cy="1606986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3AF60-1976-4192-892C-6665B3D8D0A9}"/>
              </a:ext>
            </a:extLst>
          </p:cNvPr>
          <p:cNvSpPr txBox="1"/>
          <p:nvPr/>
        </p:nvSpPr>
        <p:spPr>
          <a:xfrm>
            <a:off x="1676400" y="3619500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विद्यार्थियों द्वारा</a:t>
            </a:r>
            <a:r>
              <a:rPr lang="en-US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दैनिक उपस्थिति चार्ट पर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प्रतिदिन</a:t>
            </a:r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हस्ताक्षर करना</a:t>
            </a:r>
            <a:endParaRPr lang="en-US" sz="4400" b="1" dirty="0">
              <a:latin typeface="Kokila" panose="020B0604020202020204" pitchFamily="34" charset="0"/>
              <a:ea typeface="MS Mincho"/>
              <a:cs typeface="Kokila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7FB22E-0B4C-4B2F-B1C0-F20F46244D6C}"/>
              </a:ext>
            </a:extLst>
          </p:cNvPr>
          <p:cNvSpPr/>
          <p:nvPr/>
        </p:nvSpPr>
        <p:spPr>
          <a:xfrm>
            <a:off x="1535466" y="5456825"/>
            <a:ext cx="9513534" cy="1606986"/>
          </a:xfrm>
          <a:prstGeom prst="roundRect">
            <a:avLst/>
          </a:prstGeom>
          <a:noFill/>
          <a:ln w="793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496C80-00F0-4FA1-B522-2FABB0ED8781}"/>
              </a:ext>
            </a:extLst>
          </p:cNvPr>
          <p:cNvSpPr txBox="1"/>
          <p:nvPr/>
        </p:nvSpPr>
        <p:spPr>
          <a:xfrm>
            <a:off x="1676400" y="5610327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अनुपस्थित</a:t>
            </a:r>
            <a:r>
              <a:rPr lang="en-US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विद्यार्थियों द्वारा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अगले दिन </a:t>
            </a:r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विद्यालय ना आने का कारण</a:t>
            </a:r>
            <a:r>
              <a:rPr lang="en-US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अंकित करना</a:t>
            </a:r>
            <a:endParaRPr lang="en-US" sz="4400" b="1" dirty="0">
              <a:solidFill>
                <a:prstClr val="black"/>
              </a:solidFill>
              <a:latin typeface="Kokila" panose="020B0604020202020204" pitchFamily="34" charset="0"/>
              <a:ea typeface="MS Mincho"/>
              <a:cs typeface="Kokila" panose="020B0604020202020204" pitchFamily="34" charset="0"/>
            </a:endParaRP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F2CFCD1B-15E6-4E9C-93B7-EDB3FE314221}"/>
              </a:ext>
            </a:extLst>
          </p:cNvPr>
          <p:cNvSpPr/>
          <p:nvPr/>
        </p:nvSpPr>
        <p:spPr>
          <a:xfrm>
            <a:off x="609600" y="3467556"/>
            <a:ext cx="914400" cy="1448902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3C8EA77B-91EE-4A72-8DD6-8D8DD8B80DC5}"/>
              </a:ext>
            </a:extLst>
          </p:cNvPr>
          <p:cNvSpPr/>
          <p:nvPr/>
        </p:nvSpPr>
        <p:spPr>
          <a:xfrm>
            <a:off x="621066" y="5356949"/>
            <a:ext cx="914400" cy="1448902"/>
          </a:xfrm>
          <a:prstGeom prst="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2C7ACF-F49A-4B2D-8FF9-137C3D225034}"/>
              </a:ext>
            </a:extLst>
          </p:cNvPr>
          <p:cNvSpPr/>
          <p:nvPr/>
        </p:nvSpPr>
        <p:spPr>
          <a:xfrm>
            <a:off x="1582444" y="7558984"/>
            <a:ext cx="9466556" cy="1606986"/>
          </a:xfrm>
          <a:prstGeom prst="round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295663-9F82-4855-BB66-A344C05C3515}"/>
              </a:ext>
            </a:extLst>
          </p:cNvPr>
          <p:cNvSpPr txBox="1"/>
          <p:nvPr/>
        </p:nvSpPr>
        <p:spPr>
          <a:xfrm>
            <a:off x="1676400" y="7714044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शिक्षक की उपस्थिति में  तालिका अनुसार स्टार</a:t>
            </a:r>
            <a:r>
              <a:rPr lang="en-US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का</a:t>
            </a:r>
            <a:r>
              <a:rPr lang="en-US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स्वयं अंकन</a:t>
            </a:r>
            <a:r>
              <a:rPr lang="en-US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करना</a:t>
            </a:r>
            <a:endParaRPr lang="en-US" sz="4400" b="1" dirty="0">
              <a:solidFill>
                <a:prstClr val="black"/>
              </a:solidFill>
              <a:latin typeface="Kokila" panose="020B0604020202020204" pitchFamily="34" charset="0"/>
              <a:ea typeface="MS Mincho"/>
              <a:cs typeface="Kokila" panose="020B0604020202020204" pitchFamily="34" charset="0"/>
            </a:endParaRPr>
          </a:p>
        </p:txBody>
      </p:sp>
      <p:sp>
        <p:nvSpPr>
          <p:cNvPr id="22" name="L-Shape 21">
            <a:extLst>
              <a:ext uri="{FF2B5EF4-FFF2-40B4-BE49-F238E27FC236}">
                <a16:creationId xmlns:a16="http://schemas.microsoft.com/office/drawing/2014/main" id="{DFF8DAFC-73A0-4381-AF33-6F5950239212}"/>
              </a:ext>
            </a:extLst>
          </p:cNvPr>
          <p:cNvSpPr/>
          <p:nvPr/>
        </p:nvSpPr>
        <p:spPr>
          <a:xfrm>
            <a:off x="621066" y="7416737"/>
            <a:ext cx="914400" cy="1448902"/>
          </a:xfrm>
          <a:prstGeom prst="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764367-24B1-47E9-B2C0-9FDA362A7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6" y="254026"/>
            <a:ext cx="1760918" cy="17797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A6AD914-E5C7-49EE-8F02-9EE181DE478D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555" y="3483244"/>
            <a:ext cx="4787046" cy="3322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2B541AF1-CCE1-42FB-9FE8-98B167425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127920"/>
              </p:ext>
            </p:extLst>
          </p:nvPr>
        </p:nvGraphicFramePr>
        <p:xfrm>
          <a:off x="12662754" y="7200900"/>
          <a:ext cx="4787046" cy="2103120"/>
        </p:xfrm>
        <a:graphic>
          <a:graphicData uri="http://schemas.openxmlformats.org/drawingml/2006/table">
            <a:tbl>
              <a:tblPr firstRow="1" firstCol="1" bandRow="1"/>
              <a:tblGrid>
                <a:gridCol w="2342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4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7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80% </a:t>
                      </a:r>
                      <a:r>
                        <a:rPr lang="hi-IN" sz="2800" dirty="0">
                          <a:effectLst/>
                          <a:latin typeface="Kruti Dev 010"/>
                          <a:ea typeface="Arial Unicode MS"/>
                          <a:cs typeface="Kokila"/>
                        </a:rPr>
                        <a:t>से अधिक 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*****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7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50% </a:t>
                      </a:r>
                      <a:r>
                        <a:rPr lang="hi-IN" sz="2800" dirty="0">
                          <a:effectLst/>
                          <a:latin typeface="Kruti Dev 010"/>
                          <a:ea typeface="Arial Unicode MS"/>
                          <a:cs typeface="Kokila"/>
                        </a:rPr>
                        <a:t>से अधिक 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***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29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50% </a:t>
                      </a:r>
                      <a:r>
                        <a:rPr lang="hi-IN" sz="2800" dirty="0">
                          <a:effectLst/>
                          <a:latin typeface="Kruti Dev 010"/>
                          <a:ea typeface="Arial Unicode MS"/>
                          <a:cs typeface="Kokila"/>
                        </a:rPr>
                        <a:t> से कम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effectLst/>
                          <a:latin typeface="Kokila"/>
                          <a:ea typeface="Arial Unicode MS"/>
                          <a:cs typeface="Kokila"/>
                        </a:rPr>
                        <a:t>*</a:t>
                      </a:r>
                      <a:endParaRPr lang="en-US" sz="2800" dirty="0">
                        <a:effectLst/>
                        <a:latin typeface="Kruti Dev 010"/>
                        <a:ea typeface="MS Mincho"/>
                        <a:cs typeface="Mang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 animBg="1"/>
      <p:bldP spid="18" grpId="0"/>
      <p:bldP spid="6" grpId="0" animBg="1"/>
      <p:bldP spid="19" grpId="0" animBg="1"/>
      <p:bldP spid="20" grpId="0" animBg="1"/>
      <p:bldP spid="21" grpId="0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647700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6611600" y="680359"/>
            <a:ext cx="2641839" cy="1734007"/>
          </a:xfrm>
          <a:custGeom>
            <a:avLst/>
            <a:gdLst/>
            <a:ahLst/>
            <a:cxnLst/>
            <a:rect l="l" t="t" r="r" b="b"/>
            <a:pathLst>
              <a:path w="2641839" h="1734007">
                <a:moveTo>
                  <a:pt x="0" y="0"/>
                </a:moveTo>
                <a:lnTo>
                  <a:pt x="2641839" y="0"/>
                </a:lnTo>
                <a:lnTo>
                  <a:pt x="2641839" y="1734006"/>
                </a:lnTo>
                <a:lnTo>
                  <a:pt x="0" y="17340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1F5D4-D9D0-473F-B689-DEE34A250BA2}"/>
              </a:ext>
            </a:extLst>
          </p:cNvPr>
          <p:cNvSpPr txBox="1"/>
          <p:nvPr/>
        </p:nvSpPr>
        <p:spPr>
          <a:xfrm>
            <a:off x="1535466" y="266700"/>
            <a:ext cx="1576193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000" b="1" u="sng" dirty="0">
                <a:solidFill>
                  <a:schemeClr val="tx2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क्रियान्वयन</a:t>
            </a:r>
            <a:endParaRPr lang="en-US" sz="9000" b="1" u="sng" dirty="0">
              <a:solidFill>
                <a:schemeClr val="tx2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16C18B-6105-4333-BEEE-BE0B496DF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60" y="1781860"/>
            <a:ext cx="6723280" cy="672328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AA35AB-1EC7-4721-B49F-819851790EBE}"/>
              </a:ext>
            </a:extLst>
          </p:cNvPr>
          <p:cNvSpPr/>
          <p:nvPr/>
        </p:nvSpPr>
        <p:spPr>
          <a:xfrm>
            <a:off x="1524000" y="2439173"/>
            <a:ext cx="9525000" cy="1606986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B3AF60-1976-4192-892C-6665B3D8D0A9}"/>
              </a:ext>
            </a:extLst>
          </p:cNvPr>
          <p:cNvSpPr txBox="1"/>
          <p:nvPr/>
        </p:nvSpPr>
        <p:spPr>
          <a:xfrm>
            <a:off x="1676400" y="2593071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400" b="1" dirty="0">
                <a:latin typeface="Kokila" panose="020B0604020202020204" pitchFamily="34" charset="0"/>
                <a:cs typeface="Kokila" panose="020B0604020202020204" pitchFamily="34" charset="0"/>
              </a:rPr>
              <a:t>माह</a:t>
            </a:r>
            <a:r>
              <a:rPr lang="hi-IN" sz="4400" b="1" dirty="0">
                <a:latin typeface="Kruti Dev 010" pitchFamily="2" charset="0"/>
              </a:rPr>
              <a:t> </a:t>
            </a:r>
            <a:r>
              <a:rPr lang="hi-IN" sz="4400" b="1" dirty="0">
                <a:latin typeface="Kokila" panose="020B0604020202020204" pitchFamily="34" charset="0"/>
                <a:cs typeface="Kokila" panose="020B0604020202020204" pitchFamily="34" charset="0"/>
              </a:rPr>
              <a:t>के अंत में विद्यार्थियों द्वारा कुल उपस्थित/अनुपस्थित दिनो का योग करना</a:t>
            </a:r>
            <a:endParaRPr lang="en-US" sz="4400" b="1" dirty="0"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97FB22E-0B4C-4B2F-B1C0-F20F46244D6C}"/>
              </a:ext>
            </a:extLst>
          </p:cNvPr>
          <p:cNvSpPr/>
          <p:nvPr/>
        </p:nvSpPr>
        <p:spPr>
          <a:xfrm>
            <a:off x="1535466" y="4367849"/>
            <a:ext cx="9513534" cy="1606986"/>
          </a:xfrm>
          <a:prstGeom prst="roundRect">
            <a:avLst/>
          </a:prstGeom>
          <a:noFill/>
          <a:ln w="793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496C80-00F0-4FA1-B522-2FABB0ED8781}"/>
              </a:ext>
            </a:extLst>
          </p:cNvPr>
          <p:cNvSpPr txBox="1"/>
          <p:nvPr/>
        </p:nvSpPr>
        <p:spPr>
          <a:xfrm>
            <a:off x="1676400" y="4521351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विद्यार्थियों के</a:t>
            </a:r>
            <a:r>
              <a:rPr lang="en-US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उत्साहवर्धन हेतु</a:t>
            </a:r>
            <a:r>
              <a:rPr lang="en-US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</a:t>
            </a:r>
            <a:r>
              <a:rPr lang="hi-IN" sz="4400" b="1" dirty="0">
                <a:solidFill>
                  <a:prstClr val="black"/>
                </a:solidFill>
                <a:latin typeface="Kokila" panose="020B0604020202020204" pitchFamily="34" charset="0"/>
                <a:ea typeface="MS Mincho"/>
                <a:cs typeface="Kokila" panose="020B0604020202020204" pitchFamily="34" charset="0"/>
              </a:rPr>
              <a:t> संबंधित माह में कुल प्राप्त स्टार और औसत उपस्थिति को  प्रार्थना सभा में बताना</a:t>
            </a:r>
            <a:endParaRPr lang="en-US" sz="4400" b="1" dirty="0">
              <a:solidFill>
                <a:prstClr val="black"/>
              </a:solidFill>
              <a:latin typeface="Kokila" panose="020B0604020202020204" pitchFamily="34" charset="0"/>
              <a:ea typeface="MS Mincho"/>
              <a:cs typeface="Kokila" panose="020B0604020202020204" pitchFamily="34" charset="0"/>
            </a:endParaRPr>
          </a:p>
        </p:txBody>
      </p:sp>
      <p:sp>
        <p:nvSpPr>
          <p:cNvPr id="6" name="L-Shape 5">
            <a:extLst>
              <a:ext uri="{FF2B5EF4-FFF2-40B4-BE49-F238E27FC236}">
                <a16:creationId xmlns:a16="http://schemas.microsoft.com/office/drawing/2014/main" id="{F2CFCD1B-15E6-4E9C-93B7-EDB3FE314221}"/>
              </a:ext>
            </a:extLst>
          </p:cNvPr>
          <p:cNvSpPr/>
          <p:nvPr/>
        </p:nvSpPr>
        <p:spPr>
          <a:xfrm>
            <a:off x="609600" y="2441127"/>
            <a:ext cx="914400" cy="1448902"/>
          </a:xfrm>
          <a:prstGeom prst="corne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-Shape 18">
            <a:extLst>
              <a:ext uri="{FF2B5EF4-FFF2-40B4-BE49-F238E27FC236}">
                <a16:creationId xmlns:a16="http://schemas.microsoft.com/office/drawing/2014/main" id="{3C8EA77B-91EE-4A72-8DD6-8D8DD8B80DC5}"/>
              </a:ext>
            </a:extLst>
          </p:cNvPr>
          <p:cNvSpPr/>
          <p:nvPr/>
        </p:nvSpPr>
        <p:spPr>
          <a:xfrm>
            <a:off x="621066" y="4267973"/>
            <a:ext cx="914400" cy="1448902"/>
          </a:xfrm>
          <a:prstGeom prst="corne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2C7ACF-F49A-4B2D-8FF9-137C3D225034}"/>
              </a:ext>
            </a:extLst>
          </p:cNvPr>
          <p:cNvSpPr/>
          <p:nvPr/>
        </p:nvSpPr>
        <p:spPr>
          <a:xfrm>
            <a:off x="1582444" y="6286500"/>
            <a:ext cx="9466556" cy="1606986"/>
          </a:xfrm>
          <a:prstGeom prst="round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295663-9F82-4855-BB66-A344C05C3515}"/>
              </a:ext>
            </a:extLst>
          </p:cNvPr>
          <p:cNvSpPr txBox="1"/>
          <p:nvPr/>
        </p:nvSpPr>
        <p:spPr>
          <a:xfrm>
            <a:off x="1676400" y="6394080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i-IN" sz="4400" b="1" dirty="0">
                <a:latin typeface="Kruti Dev 010"/>
                <a:ea typeface="MS Mincho"/>
                <a:cs typeface="Times New Roman"/>
              </a:rPr>
              <a:t>वर्ष के अंत में अर्जित अधिकतम स्टार वाले विद्यार्थियों को स्टार ऑफ द ईयर घोषित करना</a:t>
            </a:r>
            <a:endParaRPr lang="en-US" sz="4400" b="1" dirty="0">
              <a:latin typeface="Kruti Dev 010"/>
              <a:ea typeface="MS Mincho"/>
              <a:cs typeface="Times New Roman"/>
            </a:endParaRPr>
          </a:p>
        </p:txBody>
      </p:sp>
      <p:sp>
        <p:nvSpPr>
          <p:cNvPr id="22" name="L-Shape 21">
            <a:extLst>
              <a:ext uri="{FF2B5EF4-FFF2-40B4-BE49-F238E27FC236}">
                <a16:creationId xmlns:a16="http://schemas.microsoft.com/office/drawing/2014/main" id="{DFF8DAFC-73A0-4381-AF33-6F5950239212}"/>
              </a:ext>
            </a:extLst>
          </p:cNvPr>
          <p:cNvSpPr/>
          <p:nvPr/>
        </p:nvSpPr>
        <p:spPr>
          <a:xfrm>
            <a:off x="621066" y="6096773"/>
            <a:ext cx="914400" cy="1448902"/>
          </a:xfrm>
          <a:prstGeom prst="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764367-24B1-47E9-B2C0-9FDA362A7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6" y="254026"/>
            <a:ext cx="1760918" cy="17797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CE7DD5-31C2-4D03-BF1D-3D4459045092}"/>
              </a:ext>
            </a:extLst>
          </p:cNvPr>
          <p:cNvPicPr/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9843" b="11232"/>
          <a:stretch/>
        </p:blipFill>
        <p:spPr bwMode="auto">
          <a:xfrm>
            <a:off x="12639178" y="2994749"/>
            <a:ext cx="4658222" cy="2910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3F00A26A-72A9-4050-8A07-862261296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12731337" y="6743700"/>
            <a:ext cx="4658222" cy="27806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B3197E3-1DF1-4876-8E3A-F1CE92866BED}"/>
              </a:ext>
            </a:extLst>
          </p:cNvPr>
          <p:cNvSpPr/>
          <p:nvPr/>
        </p:nvSpPr>
        <p:spPr>
          <a:xfrm>
            <a:off x="1499398" y="8191500"/>
            <a:ext cx="9466556" cy="1606986"/>
          </a:xfrm>
          <a:prstGeom prst="round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679530-9A92-438B-8250-7419A8762BDB}"/>
              </a:ext>
            </a:extLst>
          </p:cNvPr>
          <p:cNvSpPr txBox="1"/>
          <p:nvPr/>
        </p:nvSpPr>
        <p:spPr>
          <a:xfrm>
            <a:off x="1593354" y="8421350"/>
            <a:ext cx="9220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hi-IN" sz="4400" b="1" dirty="0">
                <a:latin typeface="Kruti Dev 010"/>
                <a:ea typeface="MS Mincho"/>
                <a:cs typeface="Times New Roman"/>
              </a:rPr>
              <a:t>प्रेरणा स्वरूप स्टार ऑफ द ईयर विद्यार्थियों</a:t>
            </a:r>
            <a:r>
              <a:rPr lang="en-US" sz="4400" b="1" dirty="0">
                <a:latin typeface="Kruti Dev 010"/>
                <a:ea typeface="MS Mincho"/>
                <a:cs typeface="Times New Roman"/>
              </a:rPr>
              <a:t> </a:t>
            </a:r>
            <a:r>
              <a:rPr lang="hi-IN" sz="4400" b="1" dirty="0">
                <a:latin typeface="Kruti Dev 010"/>
                <a:ea typeface="MS Mincho"/>
                <a:cs typeface="Times New Roman"/>
              </a:rPr>
              <a:t>की फोटो कक्षा में लगाना </a:t>
            </a:r>
          </a:p>
        </p:txBody>
      </p:sp>
      <p:sp>
        <p:nvSpPr>
          <p:cNvPr id="29" name="L-Shape 28">
            <a:extLst>
              <a:ext uri="{FF2B5EF4-FFF2-40B4-BE49-F238E27FC236}">
                <a16:creationId xmlns:a16="http://schemas.microsoft.com/office/drawing/2014/main" id="{ABFCCE55-7E61-417A-8CE5-9C3C1D38880E}"/>
              </a:ext>
            </a:extLst>
          </p:cNvPr>
          <p:cNvSpPr/>
          <p:nvPr/>
        </p:nvSpPr>
        <p:spPr>
          <a:xfrm>
            <a:off x="538020" y="7886700"/>
            <a:ext cx="914400" cy="1448902"/>
          </a:xfrm>
          <a:prstGeom prst="corne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2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6" grpId="0" animBg="1"/>
      <p:bldP spid="18" grpId="0"/>
      <p:bldP spid="6" grpId="0" animBg="1"/>
      <p:bldP spid="19" grpId="0" animBg="1"/>
      <p:bldP spid="20" grpId="0" animBg="1"/>
      <p:bldP spid="21" grpId="0"/>
      <p:bldP spid="22" grpId="0" animBg="1"/>
      <p:bldP spid="27" grpId="0" animBg="1"/>
      <p:bldP spid="28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48004" y="-155937"/>
            <a:ext cx="21184007" cy="10598873"/>
            <a:chOff x="0" y="0"/>
            <a:chExt cx="28245343" cy="141318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3000" y="1705589"/>
            <a:ext cx="4310743" cy="4114800"/>
          </a:xfrm>
          <a:custGeom>
            <a:avLst/>
            <a:gdLst/>
            <a:ahLst/>
            <a:cxnLst/>
            <a:rect l="l" t="t" r="r" b="b"/>
            <a:pathLst>
              <a:path w="4310743" h="4114800">
                <a:moveTo>
                  <a:pt x="0" y="0"/>
                </a:moveTo>
                <a:lnTo>
                  <a:pt x="4310743" y="0"/>
                </a:lnTo>
                <a:lnTo>
                  <a:pt x="43107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575769">
            <a:off x="15842565" y="8371638"/>
            <a:ext cx="4077393" cy="4114800"/>
          </a:xfrm>
          <a:custGeom>
            <a:avLst/>
            <a:gdLst/>
            <a:ahLst/>
            <a:cxnLst/>
            <a:rect l="l" t="t" r="r" b="b"/>
            <a:pathLst>
              <a:path w="4077393" h="4114800">
                <a:moveTo>
                  <a:pt x="0" y="0"/>
                </a:moveTo>
                <a:lnTo>
                  <a:pt x="4077393" y="0"/>
                </a:lnTo>
                <a:lnTo>
                  <a:pt x="407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F2373-4C9F-421F-AB46-10A32C8B786C}"/>
              </a:ext>
            </a:extLst>
          </p:cNvPr>
          <p:cNvSpPr txBox="1"/>
          <p:nvPr/>
        </p:nvSpPr>
        <p:spPr>
          <a:xfrm>
            <a:off x="381000" y="419100"/>
            <a:ext cx="17449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i-IN" sz="9000" b="1" dirty="0">
                <a:solidFill>
                  <a:schemeClr val="tx2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प्रभाव </a:t>
            </a:r>
            <a:endParaRPr lang="en-US" sz="9000" b="1" dirty="0">
              <a:solidFill>
                <a:schemeClr val="tx2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6046BDAC-FFAD-41FB-9374-50215F863833}"/>
              </a:ext>
            </a:extLst>
          </p:cNvPr>
          <p:cNvSpPr/>
          <p:nvPr/>
        </p:nvSpPr>
        <p:spPr>
          <a:xfrm>
            <a:off x="-5105400" y="1605625"/>
            <a:ext cx="6194603" cy="6786915"/>
          </a:xfrm>
          <a:custGeom>
            <a:avLst/>
            <a:gdLst/>
            <a:ahLst/>
            <a:cxnLst/>
            <a:rect l="l" t="t" r="r" b="b"/>
            <a:pathLst>
              <a:path w="6194603" h="6786915">
                <a:moveTo>
                  <a:pt x="0" y="0"/>
                </a:moveTo>
                <a:lnTo>
                  <a:pt x="6194603" y="0"/>
                </a:lnTo>
                <a:lnTo>
                  <a:pt x="6194603" y="6786915"/>
                </a:lnTo>
                <a:lnTo>
                  <a:pt x="0" y="6786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6137BF-9C48-4E34-83C3-54B81AC11F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60" y="1781860"/>
            <a:ext cx="6723280" cy="6723280"/>
          </a:xfrm>
          <a:prstGeom prst="rect">
            <a:avLst/>
          </a:prstGeom>
        </p:spPr>
      </p:pic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AA98081-9AAA-47B6-8C1F-89557327B183}"/>
              </a:ext>
            </a:extLst>
          </p:cNvPr>
          <p:cNvSpPr/>
          <p:nvPr/>
        </p:nvSpPr>
        <p:spPr>
          <a:xfrm>
            <a:off x="457200" y="2705100"/>
            <a:ext cx="12048439" cy="6723280"/>
          </a:xfrm>
          <a:prstGeom prst="round1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59C70B-2D1E-4B46-A5F2-D4EAFE42356A}"/>
              </a:ext>
            </a:extLst>
          </p:cNvPr>
          <p:cNvSpPr txBox="1"/>
          <p:nvPr/>
        </p:nvSpPr>
        <p:spPr>
          <a:xfrm>
            <a:off x="558224" y="2947392"/>
            <a:ext cx="11586119" cy="71711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दैनिक हस्ताक्षर करने से विद्यार्थियों में अनुशासन और जिम्मेदारी का 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भाव जागृत हुआ </a:t>
            </a:r>
            <a:endParaRPr lang="hi-IN" sz="4000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571500" indent="-5715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 में नियमित विद्यालय आने और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अधिक से अधिक स्टार प्राप्त करने की स्वस्थ प्रतिस्पर्धा का विकास हुआ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</a:p>
          <a:p>
            <a:pPr marL="571500" indent="-571500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 द्वारा अपने उपस्थित  दिनों 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का विवरण </a:t>
            </a: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रखना</a:t>
            </a: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v"/>
              <a:defRPr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अनुपस्थित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रहने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के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कारणों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का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अभिलेखीकरण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आसान</a:t>
            </a:r>
            <a:r>
              <a:rPr lang="en-US" sz="400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हुआ</a:t>
            </a:r>
            <a:endParaRPr lang="en-US" sz="4000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v"/>
              <a:defRPr/>
            </a:pPr>
            <a:r>
              <a:rPr lang="hi-IN" sz="4000">
                <a:solidFill>
                  <a:schemeClr val="bg1"/>
                </a:solidFill>
                <a:latin typeface="Kruti Dev 010"/>
                <a:ea typeface="MS Mincho"/>
                <a:cs typeface="Times New Roman"/>
              </a:rPr>
              <a:t>शिक्षक, </a:t>
            </a:r>
            <a:r>
              <a:rPr lang="hi-IN" sz="4000" dirty="0">
                <a:solidFill>
                  <a:schemeClr val="bg1"/>
                </a:solidFill>
                <a:latin typeface="Kruti Dev 010"/>
                <a:ea typeface="MS Mincho"/>
                <a:cs typeface="Times New Roman"/>
              </a:rPr>
              <a:t>अनुपस्थिति पैटर्न को देखते हुए प्रभावी रणनीति बना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पाने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में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सक्षम</a:t>
            </a: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हुए</a:t>
            </a:r>
            <a:r>
              <a:rPr lang="en-US" sz="4000" dirty="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endParaRPr lang="hi-IN" sz="4000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v"/>
              <a:defRPr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ea typeface="Arial Unicode MS"/>
                <a:cs typeface="Kokila" panose="020B0604020202020204" pitchFamily="34" charset="0"/>
              </a:rPr>
              <a:t>दैनिक उपस्थिति में वृद्धि के 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ea typeface="Arial Unicode MS"/>
                <a:cs typeface="Kokila" panose="020B0604020202020204" pitchFamily="34" charset="0"/>
              </a:rPr>
              <a:t>साथ 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विद्यार्थियों</a:t>
            </a:r>
            <a:r>
              <a:rPr lang="hi-IN" sz="4000">
                <a:solidFill>
                  <a:schemeClr val="bg1"/>
                </a:solidFill>
                <a:latin typeface="Kokila" panose="020B0604020202020204" pitchFamily="34" charset="0"/>
                <a:ea typeface="Arial Unicode MS"/>
                <a:cs typeface="Kokila" panose="020B0604020202020204" pitchFamily="34" charset="0"/>
              </a:rPr>
              <a:t> </a:t>
            </a: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ea typeface="Arial Unicode MS"/>
                <a:cs typeface="Kokila" panose="020B0604020202020204" pitchFamily="34" charset="0"/>
              </a:rPr>
              <a:t>में शिक्षा के प्रति  रुचि बढ़ी </a:t>
            </a: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v"/>
              <a:defRPr/>
            </a:pPr>
            <a:r>
              <a:rPr lang="hi-IN" sz="4000" dirty="0">
                <a:solidFill>
                  <a:schemeClr val="bg1"/>
                </a:solidFill>
                <a:latin typeface="Kokila" panose="020B0604020202020204" pitchFamily="34" charset="0"/>
                <a:ea typeface="Arial Unicode MS"/>
                <a:cs typeface="Kokila" panose="020B0604020202020204" pitchFamily="34" charset="0"/>
              </a:rPr>
              <a:t>अभिभावकों का विश्वास भी परिषदीय विद्यालय के प्रति बढ़ा </a:t>
            </a:r>
            <a:endParaRPr lang="en-US" sz="4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v"/>
              <a:defRPr/>
            </a:pPr>
            <a:endParaRPr lang="en-US" sz="4000" dirty="0">
              <a:solidFill>
                <a:schemeClr val="bg1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6A4E556-C3D6-46D1-8795-EDA28432FA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6" y="254026"/>
            <a:ext cx="1760918" cy="1779764"/>
          </a:xfrm>
          <a:prstGeom prst="rect">
            <a:avLst/>
          </a:prstGeom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EB9BFFC-0537-4854-A255-5D205822C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284787"/>
              </p:ext>
            </p:extLst>
          </p:nvPr>
        </p:nvGraphicFramePr>
        <p:xfrm>
          <a:off x="13208958" y="2935216"/>
          <a:ext cx="3628541" cy="6475484"/>
        </p:xfrm>
        <a:graphic>
          <a:graphicData uri="http://schemas.openxmlformats.org/drawingml/2006/table">
            <a:tbl>
              <a:tblPr/>
              <a:tblGrid>
                <a:gridCol w="3628541">
                  <a:extLst>
                    <a:ext uri="{9D8B030D-6E8A-4147-A177-3AD203B41FA5}">
                      <a16:colId xmlns:a16="http://schemas.microsoft.com/office/drawing/2014/main" val="771775798"/>
                    </a:ext>
                  </a:extLst>
                </a:gridCol>
              </a:tblGrid>
              <a:tr h="64754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3200" b="1" dirty="0"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छात्र नामांकन</a:t>
                      </a:r>
                      <a:r>
                        <a:rPr lang="en-US" sz="3200" b="1" dirty="0"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hi-IN" sz="3200" b="1" dirty="0"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वृद्धि</a:t>
                      </a:r>
                      <a:endParaRPr lang="en-IN" sz="3200" b="1" dirty="0"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  <a:p>
                      <a:endParaRPr lang="en-IN" sz="3200" b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6967695"/>
                  </a:ext>
                </a:extLst>
              </a:tr>
            </a:tbl>
          </a:graphicData>
        </a:graphic>
      </p:graphicFrame>
      <p:pic>
        <p:nvPicPr>
          <p:cNvPr id="21" name="Picture 38" descr="Description: C:\Users\hp1\Downloads\C 1.png">
            <a:extLst>
              <a:ext uri="{FF2B5EF4-FFF2-40B4-BE49-F238E27FC236}">
                <a16:creationId xmlns:a16="http://schemas.microsoft.com/office/drawing/2014/main" id="{863B5D5A-A749-40CA-9D23-BCEA4BFAC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6160" y="3886748"/>
            <a:ext cx="3424221" cy="21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9">
            <a:extLst>
              <a:ext uri="{FF2B5EF4-FFF2-40B4-BE49-F238E27FC236}">
                <a16:creationId xmlns:a16="http://schemas.microsoft.com/office/drawing/2014/main" id="{78B66884-A1CA-461D-919B-44C0C5A7F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7260" y="6659455"/>
            <a:ext cx="3431936" cy="229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55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552700"/>
            <a:ext cx="18592799" cy="12419478"/>
            <a:chOff x="14113512" y="0"/>
            <a:chExt cx="20135119" cy="16559304"/>
          </a:xfrm>
        </p:grpSpPr>
        <p:sp>
          <p:nvSpPr>
            <p:cNvPr id="3" name="Freeform 3"/>
            <p:cNvSpPr/>
            <p:nvPr/>
          </p:nvSpPr>
          <p:spPr>
            <a:xfrm>
              <a:off x="20116800" y="2427473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113512" y="0"/>
              <a:ext cx="14131831" cy="14131831"/>
            </a:xfrm>
            <a:custGeom>
              <a:avLst/>
              <a:gdLst/>
              <a:ahLst/>
              <a:cxnLst/>
              <a:rect l="l" t="t" r="r" b="b"/>
              <a:pathLst>
                <a:path w="14131831" h="14131831">
                  <a:moveTo>
                    <a:pt x="0" y="0"/>
                  </a:moveTo>
                  <a:lnTo>
                    <a:pt x="14131831" y="0"/>
                  </a:lnTo>
                  <a:lnTo>
                    <a:pt x="14131831" y="14131831"/>
                  </a:lnTo>
                  <a:lnTo>
                    <a:pt x="0" y="14131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-530790" y="7200900"/>
            <a:ext cx="3367329" cy="4086115"/>
          </a:xfrm>
          <a:custGeom>
            <a:avLst/>
            <a:gdLst/>
            <a:ahLst/>
            <a:cxnLst/>
            <a:rect l="l" t="t" r="r" b="b"/>
            <a:pathLst>
              <a:path w="5441011" h="7057915">
                <a:moveTo>
                  <a:pt x="0" y="0"/>
                </a:moveTo>
                <a:lnTo>
                  <a:pt x="5441011" y="0"/>
                </a:lnTo>
                <a:lnTo>
                  <a:pt x="5441011" y="7057915"/>
                </a:lnTo>
                <a:lnTo>
                  <a:pt x="0" y="7057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13533444">
            <a:off x="16495515" y="-917367"/>
            <a:ext cx="3023527" cy="3214688"/>
          </a:xfrm>
          <a:custGeom>
            <a:avLst/>
            <a:gdLst/>
            <a:ahLst/>
            <a:cxnLst/>
            <a:rect l="l" t="t" r="r" b="b"/>
            <a:pathLst>
              <a:path w="4844873" h="4889322">
                <a:moveTo>
                  <a:pt x="0" y="0"/>
                </a:moveTo>
                <a:lnTo>
                  <a:pt x="4844873" y="0"/>
                </a:lnTo>
                <a:lnTo>
                  <a:pt x="4844873" y="4889322"/>
                </a:lnTo>
                <a:lnTo>
                  <a:pt x="0" y="48893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F5895-BB86-4F74-9B54-CC9736274879}"/>
              </a:ext>
            </a:extLst>
          </p:cNvPr>
          <p:cNvSpPr txBox="1"/>
          <p:nvPr/>
        </p:nvSpPr>
        <p:spPr>
          <a:xfrm>
            <a:off x="4876800" y="5834316"/>
            <a:ext cx="9067800" cy="22525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12853"/>
              </a:lnSpc>
            </a:pPr>
            <a:r>
              <a:rPr lang="hi-IN" sz="23900" b="1" dirty="0">
                <a:solidFill>
                  <a:srgbClr val="FFFFFF"/>
                </a:solidFill>
                <a:latin typeface="Kokila" panose="020B0604020202020204" pitchFamily="34" charset="0"/>
                <a:ea typeface="Montserrat Bold"/>
                <a:cs typeface="Kokila" panose="020B0604020202020204" pitchFamily="34" charset="0"/>
                <a:sym typeface="Montserrat Bold"/>
              </a:rPr>
              <a:t>धन्यवाद</a:t>
            </a:r>
            <a:endParaRPr lang="en-US" sz="23900" b="1" spc="-616" dirty="0">
              <a:solidFill>
                <a:srgbClr val="94DB4E"/>
              </a:solidFill>
              <a:latin typeface="Kokila" panose="020B0604020202020204" pitchFamily="34" charset="0"/>
              <a:ea typeface="Open Sauce Heavy"/>
              <a:cs typeface="Kokila" panose="020B0604020202020204" pitchFamily="34" charset="0"/>
              <a:sym typeface="Open Sauce Heavy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A6E02F7-762B-43CD-986A-7BC29C645D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56" y="876300"/>
            <a:ext cx="2228688" cy="2252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244</Words>
  <Application>Microsoft Office PowerPoint</Application>
  <PresentationFormat>Custom</PresentationFormat>
  <Paragraphs>34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Wingdings</vt:lpstr>
      <vt:lpstr>Kruti Dev 010</vt:lpstr>
      <vt:lpstr>Arial</vt:lpstr>
      <vt:lpstr>Kokila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Vibrant The Power of Networking Presentation</dc:title>
  <cp:lastModifiedBy>Lalbahadur</cp:lastModifiedBy>
  <cp:revision>58</cp:revision>
  <dcterms:created xsi:type="dcterms:W3CDTF">2006-08-16T00:00:00Z</dcterms:created>
  <dcterms:modified xsi:type="dcterms:W3CDTF">2025-08-12T10:38:00Z</dcterms:modified>
  <dc:identifier>DAGetxbqciQ</dc:identifier>
</cp:coreProperties>
</file>