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media/image10.jpg" ContentType="image/jpg"/>
  <Override PartName="/ppt/media/image11.jpg" ContentType="image/jpg"/>
  <Override PartName="/ppt/media/image12.jpg" ContentType="image/jpg"/>
  <Override PartName="/ppt/media/image13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96" r:id="rId4"/>
    <p:sldId id="298" r:id="rId5"/>
    <p:sldId id="280" r:id="rId6"/>
    <p:sldId id="281" r:id="rId7"/>
    <p:sldId id="282" r:id="rId8"/>
    <p:sldId id="288" r:id="rId9"/>
    <p:sldId id="290" r:id="rId10"/>
    <p:sldId id="284" r:id="rId11"/>
    <p:sldId id="295" r:id="rId12"/>
    <p:sldId id="29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ADD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1647462035995499"/>
          <c:y val="8.5535104986876637E-2"/>
          <c:w val="0.7155995734908136"/>
          <c:h val="0.76904133858267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आवेदन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Sheet1!$A$3:$A$6</c:f>
              <c:strCache>
                <c:ptCount val="4"/>
                <c:pt idx="0">
                  <c:v>2020-21</c:v>
                </c:pt>
                <c:pt idx="1">
                  <c:v>2021-22 </c:v>
                </c:pt>
                <c:pt idx="2">
                  <c:v>2022-23</c:v>
                </c:pt>
                <c:pt idx="3">
                  <c:v>2023-24</c:v>
                </c:pt>
              </c:strCache>
            </c:strRef>
          </c:cat>
          <c:val>
            <c:numRef>
              <c:f>Sheet1!$B$3:$B$6</c:f>
              <c:numCache>
                <c:formatCode>General</c:formatCode>
                <c:ptCount val="4"/>
                <c:pt idx="0">
                  <c:v>104</c:v>
                </c:pt>
                <c:pt idx="1">
                  <c:v>1348</c:v>
                </c:pt>
                <c:pt idx="2">
                  <c:v>3343</c:v>
                </c:pt>
                <c:pt idx="3">
                  <c:v>3498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05-4269-AD02-5A453CCE2624}"/>
            </c:ext>
          </c:extLst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चयन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Sheet1!$A$3:$A$6</c:f>
              <c:strCache>
                <c:ptCount val="4"/>
                <c:pt idx="0">
                  <c:v>2020-21</c:v>
                </c:pt>
                <c:pt idx="1">
                  <c:v>2021-22 </c:v>
                </c:pt>
                <c:pt idx="2">
                  <c:v>2022-23</c:v>
                </c:pt>
                <c:pt idx="3">
                  <c:v>2023-24</c:v>
                </c:pt>
              </c:strCache>
            </c:strRef>
          </c:cat>
          <c:val>
            <c:numRef>
              <c:f>Sheet1!$C$3:$C$6</c:f>
              <c:numCache>
                <c:formatCode>General</c:formatCode>
                <c:ptCount val="4"/>
                <c:pt idx="0">
                  <c:v>18</c:v>
                </c:pt>
                <c:pt idx="1">
                  <c:v>221</c:v>
                </c:pt>
                <c:pt idx="2">
                  <c:v>264</c:v>
                </c:pt>
                <c:pt idx="3">
                  <c:v>264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605-4269-AD02-5A453CCE26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9098112"/>
        <c:axId val="129099648"/>
      </c:barChart>
      <c:catAx>
        <c:axId val="1290981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29099648"/>
        <c:crosses val="autoZero"/>
        <c:auto val="1"/>
        <c:lblAlgn val="ctr"/>
        <c:lblOffset val="100"/>
        <c:noMultiLvlLbl val="0"/>
      </c:catAx>
      <c:valAx>
        <c:axId val="1290996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909811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hi-IN" dirty="0"/>
              <a:t>श्रेष्ठ योजना में वर्षवार चयन 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7.3843589215945776E-2"/>
          <c:y val="0.3526105722845681"/>
          <c:w val="0.77991980005984063"/>
          <c:h val="0.4223089422637484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चयन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2022-23</c:v>
                </c:pt>
                <c:pt idx="1">
                  <c:v>2023-24</c:v>
                </c:pt>
                <c:pt idx="2">
                  <c:v>2024-25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25</c:v>
                </c:pt>
                <c:pt idx="2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76-4102-9ABE-153007DF0C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8807296"/>
        <c:axId val="128808832"/>
      </c:barChart>
      <c:catAx>
        <c:axId val="1288072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28808832"/>
        <c:crosses val="autoZero"/>
        <c:auto val="1"/>
        <c:lblAlgn val="ctr"/>
        <c:lblOffset val="100"/>
        <c:noMultiLvlLbl val="0"/>
      </c:catAx>
      <c:valAx>
        <c:axId val="1288088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880729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412396-237F-4A94-806C-CC83E2DA8F4F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25C8494D-BAFB-46B7-8609-A009274D8B65}" type="pres">
      <dgm:prSet presAssocID="{8E412396-237F-4A94-806C-CC83E2DA8F4F}" presName="cycle" presStyleCnt="0">
        <dgm:presLayoutVars>
          <dgm:dir/>
          <dgm:resizeHandles val="exact"/>
        </dgm:presLayoutVars>
      </dgm:prSet>
      <dgm:spPr/>
    </dgm:pt>
  </dgm:ptLst>
  <dgm:cxnLst>
    <dgm:cxn modelId="{C3D8B088-48F3-49A7-8B35-119B945FDFF3}" type="presOf" srcId="{8E412396-237F-4A94-806C-CC83E2DA8F4F}" destId="{25C8494D-BAFB-46B7-8609-A009274D8B65}" srcOrd="0" destOrd="0" presId="urn:microsoft.com/office/officeart/2005/8/layout/cycle2"/>
  </dgm:cxnLst>
  <dgm:bg>
    <a:noFill/>
  </dgm:bg>
  <dgm:whole>
    <a:ln w="38100"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E9D82-4CCA-44D3-9219-F8B8E9FAD40B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C10D-24DD-4B68-A35E-E4FF8441B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084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E9D82-4CCA-44D3-9219-F8B8E9FAD40B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C10D-24DD-4B68-A35E-E4FF8441B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44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E9D82-4CCA-44D3-9219-F8B8E9FAD40B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C10D-24DD-4B68-A35E-E4FF8441B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4798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F082-A30F-48D2-8C9E-25E357751AF2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6659-11D3-440D-B7AA-E8C4045CE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4027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F082-A30F-48D2-8C9E-25E357751AF2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6659-11D3-440D-B7AA-E8C4045CE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9940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F082-A30F-48D2-8C9E-25E357751AF2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6659-11D3-440D-B7AA-E8C4045CE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9519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F082-A30F-48D2-8C9E-25E357751AF2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6659-11D3-440D-B7AA-E8C4045CE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4729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F082-A30F-48D2-8C9E-25E357751AF2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6659-11D3-440D-B7AA-E8C4045CE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7889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F082-A30F-48D2-8C9E-25E357751AF2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6659-11D3-440D-B7AA-E8C4045CE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1011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F082-A30F-48D2-8C9E-25E357751AF2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6659-11D3-440D-B7AA-E8C4045CE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4876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F082-A30F-48D2-8C9E-25E357751AF2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6659-11D3-440D-B7AA-E8C4045CE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240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E9D82-4CCA-44D3-9219-F8B8E9FAD40B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C10D-24DD-4B68-A35E-E4FF8441B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9226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F082-A30F-48D2-8C9E-25E357751AF2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6659-11D3-440D-B7AA-E8C4045CE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8660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F082-A30F-48D2-8C9E-25E357751AF2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6659-11D3-440D-B7AA-E8C4045CE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2357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F082-A30F-48D2-8C9E-25E357751AF2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6659-11D3-440D-B7AA-E8C4045CE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754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E9D82-4CCA-44D3-9219-F8B8E9FAD40B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C10D-24DD-4B68-A35E-E4FF8441B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52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E9D82-4CCA-44D3-9219-F8B8E9FAD40B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C10D-24DD-4B68-A35E-E4FF8441B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516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E9D82-4CCA-44D3-9219-F8B8E9FAD40B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C10D-24DD-4B68-A35E-E4FF8441B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911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E9D82-4CCA-44D3-9219-F8B8E9FAD40B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C10D-24DD-4B68-A35E-E4FF8441B322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2" descr="About us – Rajshree Teachers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67" y="453341"/>
            <a:ext cx="1105584" cy="110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485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E9D82-4CCA-44D3-9219-F8B8E9FAD40B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C10D-24DD-4B68-A35E-E4FF8441B322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2" descr="About us – Rajshree Teachers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50" y="411138"/>
            <a:ext cx="1105584" cy="110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077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E9D82-4CCA-44D3-9219-F8B8E9FAD40B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C10D-24DD-4B68-A35E-E4FF8441B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095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E9D82-4CCA-44D3-9219-F8B8E9FAD40B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C10D-24DD-4B68-A35E-E4FF8441B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671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E9D82-4CCA-44D3-9219-F8B8E9FAD40B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1C10D-24DD-4B68-A35E-E4FF8441B32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About us – Rajshree Teachers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50" y="365125"/>
            <a:ext cx="1105584" cy="110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915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5F082-A30F-48D2-8C9E-25E357751AF2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E6659-11D3-440D-B7AA-E8C4045CE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115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377" y="1213913"/>
            <a:ext cx="10061553" cy="1011481"/>
          </a:xfrm>
        </p:spPr>
        <p:txBody>
          <a:bodyPr>
            <a:normAutofit/>
          </a:bodyPr>
          <a:lstStyle/>
          <a:p>
            <a:r>
              <a:rPr lang="en-US" sz="4800" b="1">
                <a:solidFill>
                  <a:srgbClr val="0066FF"/>
                </a:solidFill>
              </a:rPr>
              <a:t> </a:t>
            </a:r>
            <a:r>
              <a:rPr lang="hi-IN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kila" panose="020B0604020202020204" pitchFamily="34" charset="0"/>
                <a:cs typeface="Kokila" panose="020B0604020202020204" pitchFamily="34" charset="0"/>
              </a:rPr>
              <a:t>प्रतियोगी परीक्षाओं में सफलता </a:t>
            </a:r>
            <a:endParaRPr lang="en-IN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0155" y="4224858"/>
            <a:ext cx="7406775" cy="3090341"/>
          </a:xfrm>
        </p:spPr>
        <p:txBody>
          <a:bodyPr>
            <a:noAutofit/>
          </a:bodyPr>
          <a:lstStyle/>
          <a:p>
            <a:pPr algn="l"/>
            <a:r>
              <a:rPr lang="hi-IN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kila" panose="020B0604020202020204" pitchFamily="34" charset="0"/>
                <a:cs typeface="Kokila" panose="020B0604020202020204" pitchFamily="34" charset="0"/>
              </a:rPr>
              <a:t>डॉ</a:t>
            </a:r>
            <a:r>
              <a:rPr lang="hi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kila" panose="020B0604020202020204" pitchFamily="34" charset="0"/>
                <a:cs typeface="Kokila" panose="020B0604020202020204" pitchFamily="34" charset="0"/>
              </a:rPr>
              <a:t>. मनोज कुमार </a:t>
            </a:r>
            <a:r>
              <a:rPr lang="hi-IN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kila" panose="020B0604020202020204" pitchFamily="34" charset="0"/>
                <a:cs typeface="Kokila" panose="020B0604020202020204" pitchFamily="34" charset="0"/>
              </a:rPr>
              <a:t>वार्ष्णेय </a:t>
            </a:r>
          </a:p>
          <a:p>
            <a:pPr algn="l"/>
            <a:r>
              <a:rPr lang="hi-IN" sz="4000" b="1">
                <a:latin typeface="Kokila" panose="020B0604020202020204" pitchFamily="34" charset="0"/>
                <a:cs typeface="Kokila" panose="020B0604020202020204" pitchFamily="34" charset="0"/>
              </a:rPr>
              <a:t>प्रवक्ता </a:t>
            </a:r>
            <a:r>
              <a:rPr lang="en-US" sz="4000" b="1" dirty="0">
                <a:latin typeface="Kokila" panose="020B0604020202020204" pitchFamily="34" charset="0"/>
                <a:cs typeface="Kokila" panose="020B0604020202020204" pitchFamily="34" charset="0"/>
              </a:rPr>
              <a:t>(</a:t>
            </a:r>
            <a:r>
              <a:rPr lang="hi-IN" sz="4000" b="1" dirty="0">
                <a:latin typeface="Kokila" panose="020B0604020202020204" pitchFamily="34" charset="0"/>
                <a:cs typeface="Kokila" panose="020B0604020202020204" pitchFamily="34" charset="0"/>
              </a:rPr>
              <a:t>रसायन विज्ञान)</a:t>
            </a:r>
          </a:p>
          <a:p>
            <a:pPr algn="l"/>
            <a:r>
              <a:rPr lang="hi-IN" sz="4000" b="1">
                <a:latin typeface="Kokila" panose="020B0604020202020204" pitchFamily="34" charset="0"/>
                <a:cs typeface="Kokila" panose="020B0604020202020204" pitchFamily="34" charset="0"/>
              </a:rPr>
              <a:t>जिला </a:t>
            </a:r>
            <a:r>
              <a:rPr lang="hi-IN" sz="4000" b="1" dirty="0">
                <a:latin typeface="Kokila" panose="020B0604020202020204" pitchFamily="34" charset="0"/>
                <a:cs typeface="Kokila" panose="020B0604020202020204" pitchFamily="34" charset="0"/>
              </a:rPr>
              <a:t>शिक्षा एवं प्रशिक्षण </a:t>
            </a:r>
            <a:r>
              <a:rPr lang="hi-IN" sz="4000" b="1">
                <a:latin typeface="Kokila" panose="020B0604020202020204" pitchFamily="34" charset="0"/>
                <a:cs typeface="Kokila" panose="020B0604020202020204" pitchFamily="34" charset="0"/>
              </a:rPr>
              <a:t>संस्थान आगरा </a:t>
            </a:r>
            <a:endParaRPr lang="hi-IN" sz="4000" b="1" dirty="0"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algn="l"/>
            <a:r>
              <a:rPr lang="hi-IN" sz="4000" b="1">
                <a:latin typeface="Kokila" panose="020B0604020202020204" pitchFamily="34" charset="0"/>
                <a:cs typeface="Kokila" panose="020B0604020202020204" pitchFamily="34" charset="0"/>
              </a:rPr>
              <a:t>           जनपद- </a:t>
            </a:r>
            <a:r>
              <a:rPr lang="hi-IN" sz="4000" b="1" dirty="0">
                <a:latin typeface="Kokila" panose="020B0604020202020204" pitchFamily="34" charset="0"/>
                <a:cs typeface="Kokila" panose="020B0604020202020204" pitchFamily="34" charset="0"/>
              </a:rPr>
              <a:t>आगरा </a:t>
            </a:r>
          </a:p>
        </p:txBody>
      </p:sp>
      <p:pic>
        <p:nvPicPr>
          <p:cNvPr id="5" name="Picture 4" descr="A group of people holding certificates&#10;&#10;AI-generated content may be incorrect.">
            <a:extLst>
              <a:ext uri="{FF2B5EF4-FFF2-40B4-BE49-F238E27FC236}">
                <a16:creationId xmlns:a16="http://schemas.microsoft.com/office/drawing/2014/main" id="{A8E95471-CE81-BA05-C85D-58309F4B6D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07" y="4314920"/>
            <a:ext cx="2620170" cy="22178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76191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1" y="1504603"/>
            <a:ext cx="12061767" cy="5278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03512" y="247645"/>
            <a:ext cx="10591785" cy="1081227"/>
          </a:xfrm>
          <a:prstGeom prst="rect">
            <a:avLst/>
          </a:prstGeom>
          <a:noFill/>
        </p:spPr>
        <p:txBody>
          <a:bodyPr wrap="square" lIns="95412" tIns="47705" rIns="95412" bIns="47705" rtlCol="0">
            <a:spAutoFit/>
          </a:bodyPr>
          <a:lstStyle/>
          <a:p>
            <a:pPr algn="ctr"/>
            <a:r>
              <a:rPr lang="hi-IN" sz="3200" b="1" dirty="0">
                <a:latin typeface="Kokila" panose="020B0604020202020204" pitchFamily="34" charset="0"/>
                <a:ea typeface="Arial Unicode MS" pitchFamily="34" charset="-128"/>
                <a:cs typeface="Kokila" panose="020B0604020202020204" pitchFamily="34" charset="0"/>
              </a:rPr>
              <a:t>जनपदीय स्तरीय NMMS/SHRESHTHA/NAVODAY/VIDYAGYAN टीम को समय-समय पर प्राचार्य DIET आगरा द्वारा प्रोत्साहन के लिए किये गए प्रयास</a:t>
            </a:r>
            <a:endParaRPr lang="en-IN" sz="3200" b="1" dirty="0">
              <a:latin typeface="Kokila" panose="020B0604020202020204" pitchFamily="34" charset="0"/>
              <a:ea typeface="Arial Unicode MS" pitchFamily="34" charset="-128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43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391479" y="1010561"/>
            <a:ext cx="9569738" cy="4767779"/>
          </a:xfrm>
          <a:prstGeom prst="ellipse">
            <a:avLst/>
          </a:prstGeom>
          <a:solidFill>
            <a:schemeClr val="accent6"/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412" tIns="47705" rIns="95412" bIns="47705" rtlCol="0" anchor="ctr"/>
          <a:lstStyle/>
          <a:p>
            <a:pPr algn="ctr"/>
            <a:r>
              <a:rPr lang="hi-IN" sz="12000" b="1" dirty="0"/>
              <a:t>धन्यवाद </a:t>
            </a:r>
            <a:endParaRPr lang="en-IN" sz="12000" b="1" dirty="0"/>
          </a:p>
        </p:txBody>
      </p:sp>
    </p:spTree>
    <p:extLst>
      <p:ext uri="{BB962C8B-B14F-4D97-AF65-F5344CB8AC3E}">
        <p14:creationId xmlns:p14="http://schemas.microsoft.com/office/powerpoint/2010/main" val="895515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8E658-7B0B-E811-8413-0AB632078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5351" y="698596"/>
            <a:ext cx="5288437" cy="1001762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pPr algn="ctr"/>
            <a:r>
              <a:rPr lang="hi-IN" sz="8000" b="1">
                <a:latin typeface="Kokila" panose="020B0604020202020204" pitchFamily="34" charset="0"/>
                <a:ea typeface="Nirmala UI" pitchFamily="34" charset="0"/>
                <a:cs typeface="Kokila" panose="020B0604020202020204" pitchFamily="34" charset="0"/>
              </a:rPr>
              <a:t>नवाचार का कारण</a:t>
            </a:r>
            <a:br>
              <a:rPr lang="en-IN" sz="4400"/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782C6-43F0-01B3-95A8-9BFEC93CE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32449"/>
            <a:ext cx="10482165" cy="314451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buNone/>
            </a:pPr>
            <a:endParaRPr lang="hi-IN" b="1">
              <a:solidFill>
                <a:schemeClr val="tx1"/>
              </a:solidFill>
              <a:latin typeface="Kokila" panose="020B0604020202020204" pitchFamily="34" charset="0"/>
              <a:ea typeface="Nirmala UI" pitchFamily="34" charset="0"/>
              <a:cs typeface="Kokila" panose="020B0604020202020204" pitchFamily="34" charset="0"/>
            </a:endParaRPr>
          </a:p>
          <a:p>
            <a:endParaRPr lang="hi-IN" b="1">
              <a:solidFill>
                <a:schemeClr val="tx1"/>
              </a:solidFill>
              <a:latin typeface="Kokila" panose="020B0604020202020204" pitchFamily="34" charset="0"/>
              <a:ea typeface="Nirmala UI" pitchFamily="34" charset="0"/>
              <a:cs typeface="Kokila" panose="020B0604020202020204" pitchFamily="34" charset="0"/>
            </a:endParaRPr>
          </a:p>
          <a:p>
            <a:pPr marL="0" indent="0" algn="just">
              <a:buNone/>
            </a:pPr>
            <a:endParaRPr lang="hi-IN" b="1">
              <a:solidFill>
                <a:schemeClr val="tx1"/>
              </a:solidFill>
              <a:latin typeface="Kokila" panose="020B0604020202020204" pitchFamily="34" charset="0"/>
              <a:ea typeface="Nirmala UI" pitchFamily="34" charset="0"/>
              <a:cs typeface="Kokila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hi-IN" b="1">
              <a:solidFill>
                <a:schemeClr val="tx1"/>
              </a:solidFill>
              <a:latin typeface="Kokila" panose="020B0604020202020204" pitchFamily="34" charset="0"/>
              <a:ea typeface="Nirmala UI" pitchFamily="34" charset="0"/>
              <a:cs typeface="Kokila" panose="020B0604020202020204" pitchFamily="34" charset="0"/>
            </a:endParaRPr>
          </a:p>
          <a:p>
            <a:pPr marL="0" indent="0" algn="just">
              <a:buNone/>
            </a:pPr>
            <a:endParaRPr lang="hi-IN" b="1">
              <a:solidFill>
                <a:schemeClr val="tx1"/>
              </a:solidFill>
              <a:latin typeface="Kokila" panose="020B0604020202020204" pitchFamily="34" charset="0"/>
              <a:ea typeface="Nirmala UI" pitchFamily="34" charset="0"/>
              <a:cs typeface="Kokila" panose="020B0604020202020204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86DB5A0-8E06-B696-8D96-4D2D4EDA9C5E}"/>
              </a:ext>
            </a:extLst>
          </p:cNvPr>
          <p:cNvGrpSpPr/>
          <p:nvPr/>
        </p:nvGrpSpPr>
        <p:grpSpPr>
          <a:xfrm>
            <a:off x="1075548" y="1712410"/>
            <a:ext cx="10478083" cy="4509148"/>
            <a:chOff x="991572" y="648720"/>
            <a:chExt cx="10478083" cy="450914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E21FA1F-8E0A-2869-0FF5-459BF2C44E4A}"/>
                </a:ext>
              </a:extLst>
            </p:cNvPr>
            <p:cNvGrpSpPr/>
            <p:nvPr/>
          </p:nvGrpSpPr>
          <p:grpSpPr>
            <a:xfrm>
              <a:off x="1030255" y="1773837"/>
              <a:ext cx="10439400" cy="1101012"/>
              <a:chOff x="1063690" y="954801"/>
              <a:chExt cx="10439400" cy="1101012"/>
            </a:xfrm>
          </p:grpSpPr>
          <p:sp>
            <p:nvSpPr>
              <p:cNvPr id="10" name="Arrow: Notched Right 9">
                <a:extLst>
                  <a:ext uri="{FF2B5EF4-FFF2-40B4-BE49-F238E27FC236}">
                    <a16:creationId xmlns:a16="http://schemas.microsoft.com/office/drawing/2014/main" id="{5B4DDA99-C42D-6AB3-9977-B12F22BF7DBE}"/>
                  </a:ext>
                </a:extLst>
              </p:cNvPr>
              <p:cNvSpPr/>
              <p:nvPr/>
            </p:nvSpPr>
            <p:spPr>
              <a:xfrm>
                <a:off x="1268963" y="954801"/>
                <a:ext cx="10234127" cy="1101012"/>
              </a:xfrm>
              <a:prstGeom prst="notchedRightArrow">
                <a:avLst/>
              </a:prstGeom>
              <a:solidFill>
                <a:srgbClr val="0066FF"/>
              </a:solidFill>
              <a:ln>
                <a:solidFill>
                  <a:srgbClr val="0066FF"/>
                </a:solidFill>
              </a:ln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B1B5FEBD-360D-1358-3DDE-12865C0A4ADC}"/>
                  </a:ext>
                </a:extLst>
              </p:cNvPr>
              <p:cNvSpPr/>
              <p:nvPr/>
            </p:nvSpPr>
            <p:spPr>
              <a:xfrm>
                <a:off x="1063690" y="1194318"/>
                <a:ext cx="755779" cy="646331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F40A407-5E4A-25D5-904C-F4AC29672E25}"/>
                  </a:ext>
                </a:extLst>
              </p:cNvPr>
              <p:cNvSpPr txBox="1"/>
              <p:nvPr/>
            </p:nvSpPr>
            <p:spPr>
              <a:xfrm>
                <a:off x="1268963" y="1141971"/>
                <a:ext cx="40121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753364D-F905-B61D-C3B3-5FF0022EC665}"/>
                </a:ext>
              </a:extLst>
            </p:cNvPr>
            <p:cNvGrpSpPr/>
            <p:nvPr/>
          </p:nvGrpSpPr>
          <p:grpSpPr>
            <a:xfrm>
              <a:off x="1030255" y="2874256"/>
              <a:ext cx="10439400" cy="1101012"/>
              <a:chOff x="1063690" y="954801"/>
              <a:chExt cx="10439400" cy="1101012"/>
            </a:xfrm>
          </p:grpSpPr>
          <p:sp>
            <p:nvSpPr>
              <p:cNvPr id="14" name="Arrow: Notched Right 13">
                <a:extLst>
                  <a:ext uri="{FF2B5EF4-FFF2-40B4-BE49-F238E27FC236}">
                    <a16:creationId xmlns:a16="http://schemas.microsoft.com/office/drawing/2014/main" id="{78732822-58BF-2078-021E-07E0A7D5127D}"/>
                  </a:ext>
                </a:extLst>
              </p:cNvPr>
              <p:cNvSpPr/>
              <p:nvPr/>
            </p:nvSpPr>
            <p:spPr>
              <a:xfrm>
                <a:off x="1268963" y="954801"/>
                <a:ext cx="10234127" cy="1101012"/>
              </a:xfrm>
              <a:prstGeom prst="notchedRightArrow">
                <a:avLst/>
              </a:prstGeom>
              <a:solidFill>
                <a:srgbClr val="0066FF"/>
              </a:solidFill>
              <a:ln>
                <a:solidFill>
                  <a:srgbClr val="0066FF"/>
                </a:solidFill>
              </a:ln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ABEA5188-AD02-9545-B7CA-90912B56AA02}"/>
                  </a:ext>
                </a:extLst>
              </p:cNvPr>
              <p:cNvSpPr/>
              <p:nvPr/>
            </p:nvSpPr>
            <p:spPr>
              <a:xfrm>
                <a:off x="1063690" y="1194318"/>
                <a:ext cx="755779" cy="646331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4753715-5D28-F5DF-FE24-4E82151EC9A8}"/>
                  </a:ext>
                </a:extLst>
              </p:cNvPr>
              <p:cNvSpPr txBox="1"/>
              <p:nvPr/>
            </p:nvSpPr>
            <p:spPr>
              <a:xfrm>
                <a:off x="1268963" y="1141971"/>
                <a:ext cx="40121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3604952-AF31-A37A-5797-335CB10F6D31}"/>
                </a:ext>
              </a:extLst>
            </p:cNvPr>
            <p:cNvGrpSpPr/>
            <p:nvPr/>
          </p:nvGrpSpPr>
          <p:grpSpPr>
            <a:xfrm>
              <a:off x="991572" y="4056856"/>
              <a:ext cx="10471086" cy="1101012"/>
              <a:chOff x="1032004" y="878789"/>
              <a:chExt cx="10471086" cy="1101012"/>
            </a:xfrm>
          </p:grpSpPr>
          <p:sp>
            <p:nvSpPr>
              <p:cNvPr id="18" name="Arrow: Notched Right 17">
                <a:extLst>
                  <a:ext uri="{FF2B5EF4-FFF2-40B4-BE49-F238E27FC236}">
                    <a16:creationId xmlns:a16="http://schemas.microsoft.com/office/drawing/2014/main" id="{C08A7429-50F9-495D-B14B-DEC0B10B711E}"/>
                  </a:ext>
                </a:extLst>
              </p:cNvPr>
              <p:cNvSpPr/>
              <p:nvPr/>
            </p:nvSpPr>
            <p:spPr>
              <a:xfrm>
                <a:off x="1268963" y="878789"/>
                <a:ext cx="10234127" cy="1101012"/>
              </a:xfrm>
              <a:prstGeom prst="notchedRightArrow">
                <a:avLst/>
              </a:prstGeom>
              <a:solidFill>
                <a:srgbClr val="0066FF"/>
              </a:solidFill>
              <a:ln>
                <a:solidFill>
                  <a:srgbClr val="0066FF"/>
                </a:solidFill>
              </a:ln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AAD83FD1-E924-BA8D-E2BF-27A0A3FD3ADA}"/>
                  </a:ext>
                </a:extLst>
              </p:cNvPr>
              <p:cNvSpPr/>
              <p:nvPr/>
            </p:nvSpPr>
            <p:spPr>
              <a:xfrm>
                <a:off x="1032004" y="1166580"/>
                <a:ext cx="755779" cy="646331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25DFDA5-E6B1-CE57-001B-83BFCA12FF87}"/>
                  </a:ext>
                </a:extLst>
              </p:cNvPr>
              <p:cNvSpPr txBox="1"/>
              <p:nvPr/>
            </p:nvSpPr>
            <p:spPr>
              <a:xfrm>
                <a:off x="1268963" y="1141971"/>
                <a:ext cx="40121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</a:t>
                </a: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EDA0C72A-3F33-0AD1-83E7-DF14E4C878BF}"/>
                </a:ext>
              </a:extLst>
            </p:cNvPr>
            <p:cNvGrpSpPr/>
            <p:nvPr/>
          </p:nvGrpSpPr>
          <p:grpSpPr>
            <a:xfrm>
              <a:off x="1030255" y="648720"/>
              <a:ext cx="10439400" cy="1363266"/>
              <a:chOff x="1063690" y="954801"/>
              <a:chExt cx="10439400" cy="1363266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20B971F8-9E29-1159-CB8A-469CF03815AD}"/>
                  </a:ext>
                </a:extLst>
              </p:cNvPr>
              <p:cNvGrpSpPr/>
              <p:nvPr/>
            </p:nvGrpSpPr>
            <p:grpSpPr>
              <a:xfrm>
                <a:off x="1063690" y="954801"/>
                <a:ext cx="10439400" cy="1101012"/>
                <a:chOff x="1063690" y="954801"/>
                <a:chExt cx="10439400" cy="1101012"/>
              </a:xfrm>
            </p:grpSpPr>
            <p:sp>
              <p:nvSpPr>
                <p:cNvPr id="4" name="Arrow: Notched Right 3">
                  <a:extLst>
                    <a:ext uri="{FF2B5EF4-FFF2-40B4-BE49-F238E27FC236}">
                      <a16:creationId xmlns:a16="http://schemas.microsoft.com/office/drawing/2014/main" id="{BEAD0842-2456-CF4F-6961-6FECC0ABC2BF}"/>
                    </a:ext>
                  </a:extLst>
                </p:cNvPr>
                <p:cNvSpPr/>
                <p:nvPr/>
              </p:nvSpPr>
              <p:spPr>
                <a:xfrm>
                  <a:off x="1268963" y="954801"/>
                  <a:ext cx="10234127" cy="1101012"/>
                </a:xfrm>
                <a:prstGeom prst="notchedRightArrow">
                  <a:avLst/>
                </a:prstGeom>
                <a:solidFill>
                  <a:srgbClr val="0066FF"/>
                </a:solidFill>
                <a:ln>
                  <a:solidFill>
                    <a:srgbClr val="0066FF"/>
                  </a:solidFill>
                </a:ln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43A4B12E-2155-4066-E00E-AF26528E1773}"/>
                    </a:ext>
                  </a:extLst>
                </p:cNvPr>
                <p:cNvSpPr/>
                <p:nvPr/>
              </p:nvSpPr>
              <p:spPr>
                <a:xfrm>
                  <a:off x="1063690" y="1194318"/>
                  <a:ext cx="755779" cy="646331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9648321D-D6CB-FEFE-3AAF-583D00435A2E}"/>
                    </a:ext>
                  </a:extLst>
                </p:cNvPr>
                <p:cNvSpPr txBox="1"/>
                <p:nvPr/>
              </p:nvSpPr>
              <p:spPr>
                <a:xfrm>
                  <a:off x="1268963" y="1141971"/>
                  <a:ext cx="401217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1</a:t>
                  </a:r>
                </a:p>
              </p:txBody>
            </p:sp>
          </p:grp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2912D27-89B0-1A8E-6464-38A6E390AC51}"/>
                  </a:ext>
                </a:extLst>
              </p:cNvPr>
              <p:cNvSpPr txBox="1"/>
              <p:nvPr/>
            </p:nvSpPr>
            <p:spPr>
              <a:xfrm>
                <a:off x="2455505" y="1333182"/>
                <a:ext cx="8898295" cy="984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10000"/>
                  </a:lnSpc>
                </a:pPr>
                <a:r>
                  <a:rPr lang="hi-IN" sz="2000" b="1">
                    <a:solidFill>
                      <a:schemeClr val="bg1"/>
                    </a:solidFill>
                    <a:latin typeface="Kokila" panose="020B0604020202020204" pitchFamily="34" charset="0"/>
                    <a:ea typeface="Nirmala UI" pitchFamily="34" charset="0"/>
                    <a:cs typeface="Kokila" panose="020B0604020202020204" pitchFamily="34" charset="0"/>
                  </a:rPr>
                  <a:t>छात्रहित में चलायी जा रही विभिन्न प्रवेश/छात्रवृत्ति परीक्षाओं के प्रति छात्रों व शिक्षकों में जागरूकता में कमी</a:t>
                </a:r>
                <a:r>
                  <a:rPr lang="en-US" sz="2000" b="1">
                    <a:solidFill>
                      <a:schemeClr val="bg1"/>
                    </a:solidFill>
                    <a:latin typeface="Kokila" panose="020B0604020202020204" pitchFamily="34" charset="0"/>
                    <a:ea typeface="Nirmala UI" pitchFamily="34" charset="0"/>
                    <a:cs typeface="Kokila" panose="020B0604020202020204" pitchFamily="34" charset="0"/>
                  </a:rPr>
                  <a:t> </a:t>
                </a:r>
              </a:p>
              <a:p>
                <a:endParaRPr lang="hi-IN" b="1">
                  <a:solidFill>
                    <a:schemeClr val="tx1"/>
                  </a:solidFill>
                  <a:latin typeface="Kokila" panose="020B0604020202020204" pitchFamily="34" charset="0"/>
                  <a:ea typeface="Nirmala UI" pitchFamily="34" charset="0"/>
                  <a:cs typeface="Kokila" panose="020B0604020202020204" pitchFamily="34" charset="0"/>
                </a:endParaRPr>
              </a:p>
              <a:p>
                <a:endParaRPr lang="en-US"/>
              </a:p>
            </p:txBody>
          </p:sp>
        </p:grp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93BA5D8C-FAD2-723E-66C6-AC16301BF3AE}"/>
              </a:ext>
            </a:extLst>
          </p:cNvPr>
          <p:cNvSpPr txBox="1"/>
          <p:nvPr/>
        </p:nvSpPr>
        <p:spPr>
          <a:xfrm>
            <a:off x="1948931" y="5522227"/>
            <a:ext cx="93290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i-IN" sz="2000" b="1">
                <a:solidFill>
                  <a:schemeClr val="bg1"/>
                </a:solidFill>
                <a:latin typeface="Kokila" panose="020B0604020202020204" pitchFamily="34" charset="0"/>
                <a:ea typeface="Nirmala UI" pitchFamily="34" charset="0"/>
                <a:cs typeface="Kokila" panose="020B0604020202020204" pitchFamily="34" charset="0"/>
              </a:rPr>
              <a:t>राष्ट्रीय आय एवं योग्यता आधारित छात्रवृत्ति परीक्षा (</a:t>
            </a:r>
            <a:r>
              <a:rPr lang="en-IN" sz="2000" b="1">
                <a:solidFill>
                  <a:schemeClr val="bg1"/>
                </a:solidFill>
                <a:latin typeface="Kokila" panose="020B0604020202020204" pitchFamily="34" charset="0"/>
                <a:ea typeface="Nirmala UI" pitchFamily="34" charset="0"/>
                <a:cs typeface="Kokila" panose="020B0604020202020204" pitchFamily="34" charset="0"/>
              </a:rPr>
              <a:t>NMMS</a:t>
            </a:r>
            <a:r>
              <a:rPr lang="hi-IN" sz="2000" b="1">
                <a:solidFill>
                  <a:schemeClr val="bg1"/>
                </a:solidFill>
                <a:latin typeface="Kokila" panose="020B0604020202020204" pitchFamily="34" charset="0"/>
                <a:ea typeface="Nirmala UI" pitchFamily="34" charset="0"/>
                <a:cs typeface="Kokila" panose="020B0604020202020204" pitchFamily="34" charset="0"/>
              </a:rPr>
              <a:t>E</a:t>
            </a:r>
            <a:r>
              <a:rPr lang="en-IN" sz="2000" b="1">
                <a:solidFill>
                  <a:schemeClr val="bg1"/>
                </a:solidFill>
                <a:latin typeface="Kokila" panose="020B0604020202020204" pitchFamily="34" charset="0"/>
                <a:ea typeface="Nirmala UI" pitchFamily="34" charset="0"/>
                <a:cs typeface="Kokila" panose="020B0604020202020204" pitchFamily="34" charset="0"/>
              </a:rPr>
              <a:t>)</a:t>
            </a:r>
            <a:r>
              <a:rPr lang="hi-IN" sz="2000" b="1">
                <a:solidFill>
                  <a:schemeClr val="bg1"/>
                </a:solidFill>
                <a:latin typeface="Kokila" panose="020B0604020202020204" pitchFamily="34" charset="0"/>
                <a:ea typeface="Nirmala UI" pitchFamily="34" charset="0"/>
                <a:cs typeface="Kokila" panose="020B0604020202020204" pitchFamily="34" charset="0"/>
              </a:rPr>
              <a:t> में आगरा जनपद में</a:t>
            </a:r>
            <a:r>
              <a:rPr lang="en-IN" sz="2000" b="1">
                <a:solidFill>
                  <a:schemeClr val="bg1"/>
                </a:solidFill>
                <a:latin typeface="Kokila" panose="020B0604020202020204" pitchFamily="34" charset="0"/>
                <a:ea typeface="Nirmala UI" pitchFamily="34" charset="0"/>
                <a:cs typeface="Kokila" panose="020B0604020202020204" pitchFamily="34" charset="0"/>
              </a:rPr>
              <a:t> </a:t>
            </a:r>
            <a:r>
              <a:rPr lang="hi-IN" sz="2000" b="1">
                <a:solidFill>
                  <a:schemeClr val="bg1"/>
                </a:solidFill>
                <a:latin typeface="Kokila" panose="020B0604020202020204" pitchFamily="34" charset="0"/>
                <a:ea typeface="Nirmala UI" pitchFamily="34" charset="0"/>
                <a:cs typeface="Kokila" panose="020B0604020202020204" pitchFamily="34" charset="0"/>
              </a:rPr>
              <a:t>80-90 </a:t>
            </a:r>
            <a:r>
              <a:rPr lang="en-IN" sz="2000" b="1">
                <a:solidFill>
                  <a:schemeClr val="bg1"/>
                </a:solidFill>
                <a:latin typeface="Kokila" panose="020B0604020202020204" pitchFamily="34" charset="0"/>
                <a:ea typeface="Nirmala UI" pitchFamily="34" charset="0"/>
                <a:cs typeface="Kokila" panose="020B0604020202020204" pitchFamily="34" charset="0"/>
              </a:rPr>
              <a:t>% </a:t>
            </a:r>
            <a:r>
              <a:rPr lang="hi-IN" sz="2000" b="1">
                <a:solidFill>
                  <a:schemeClr val="bg1"/>
                </a:solidFill>
                <a:latin typeface="Kokila" panose="020B0604020202020204" pitchFamily="34" charset="0"/>
                <a:ea typeface="Nirmala UI" pitchFamily="34" charset="0"/>
                <a:cs typeface="Kokila" panose="020B0604020202020204" pitchFamily="34" charset="0"/>
              </a:rPr>
              <a:t>सीटो का नहीं भर पाना</a:t>
            </a:r>
          </a:p>
          <a:p>
            <a:pPr marL="285750" indent="-285750">
              <a:buFont typeface="Wingdings" pitchFamily="2" charset="2"/>
              <a:buChar char="Ø"/>
            </a:pPr>
            <a:endParaRPr lang="hi-IN" sz="2000" b="1">
              <a:solidFill>
                <a:schemeClr val="bg1"/>
              </a:solidFill>
              <a:latin typeface="Kokila" panose="020B0604020202020204" pitchFamily="34" charset="0"/>
              <a:ea typeface="Nirmala UI" pitchFamily="34" charset="0"/>
              <a:cs typeface="Kokila" panose="020B0604020202020204" pitchFamily="34" charset="0"/>
            </a:endParaRPr>
          </a:p>
          <a:p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7E58EDC-AA1A-AC42-D211-BE1D9DABC5D3}"/>
              </a:ext>
            </a:extLst>
          </p:cNvPr>
          <p:cNvSpPr txBox="1"/>
          <p:nvPr/>
        </p:nvSpPr>
        <p:spPr>
          <a:xfrm>
            <a:off x="1786034" y="3195777"/>
            <a:ext cx="89441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>
                <a:solidFill>
                  <a:schemeClr val="bg1"/>
                </a:solidFill>
                <a:latin typeface="Kokila" panose="020B0604020202020204" pitchFamily="34" charset="0"/>
                <a:ea typeface="Nirmala UI" pitchFamily="34" charset="0"/>
                <a:cs typeface="Kokila" panose="020B0604020202020204" pitchFamily="34" charset="0"/>
              </a:rPr>
              <a:t>   </a:t>
            </a:r>
            <a:r>
              <a:rPr lang="hi-IN" sz="2000" b="1">
                <a:solidFill>
                  <a:schemeClr val="bg1"/>
                </a:solidFill>
                <a:latin typeface="Kokila" panose="020B0604020202020204" pitchFamily="34" charset="0"/>
                <a:ea typeface="Nirmala UI" pitchFamily="34" charset="0"/>
                <a:cs typeface="Kokila" panose="020B0604020202020204" pitchFamily="34" charset="0"/>
              </a:rPr>
              <a:t> छात्रवृत्ति एवं अन्य  प्रतियोगी परीक्षाओं व आवश्यक  पत्राजात की सूचना समय  प्राप्त  ना हो पाना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5C12BC1-B2C9-87A9-E457-396198379419}"/>
              </a:ext>
            </a:extLst>
          </p:cNvPr>
          <p:cNvSpPr txBox="1"/>
          <p:nvPr/>
        </p:nvSpPr>
        <p:spPr>
          <a:xfrm>
            <a:off x="2146041" y="4345673"/>
            <a:ext cx="8434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b="1">
                <a:solidFill>
                  <a:schemeClr val="bg1"/>
                </a:solidFill>
                <a:latin typeface="Kokila" panose="020B0604020202020204" pitchFamily="34" charset="0"/>
                <a:ea typeface="Nirmala UI" pitchFamily="34" charset="0"/>
                <a:cs typeface="Kokila" panose="020B0604020202020204" pitchFamily="34" charset="0"/>
              </a:rPr>
              <a:t> छात्रों को मार्गदर्शन प्रदान करने वाले शिक्षकों हेतु विकास क्षेत्र एवं जनपद स्तर पर प्रोत्साहन ना मिल पाना</a:t>
            </a:r>
            <a:endParaRPr lang="en-US" b="1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  <a:p>
            <a:endParaRPr lang="en-US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588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60B19D-699F-DE8D-2CC3-73254649C1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AE1E3-B8A3-9349-C6B1-3AA3D1BD75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5943" y="5109011"/>
            <a:ext cx="5254171" cy="3497950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br>
              <a:rPr lang="hi-IN" sz="2200" b="1" dirty="0">
                <a:latin typeface="Nirmala UI" pitchFamily="34" charset="0"/>
                <a:ea typeface="Nirmala UI" pitchFamily="34" charset="0"/>
                <a:cs typeface="Nirmala UI" pitchFamily="34" charset="0"/>
              </a:rPr>
            </a:br>
            <a:br>
              <a:rPr lang="hi-IN" sz="2200" b="1" dirty="0">
                <a:latin typeface="Nirmala UI" pitchFamily="34" charset="0"/>
                <a:ea typeface="Nirmala UI" pitchFamily="34" charset="0"/>
                <a:cs typeface="Nirmala UI" pitchFamily="34" charset="0"/>
              </a:rPr>
            </a:br>
            <a:br>
              <a:rPr lang="hi-IN" sz="2200" b="1" dirty="0">
                <a:latin typeface="Nirmala UI" pitchFamily="34" charset="0"/>
                <a:ea typeface="Nirmala UI" pitchFamily="34" charset="0"/>
                <a:cs typeface="Nirmala UI" pitchFamily="34" charset="0"/>
              </a:rPr>
            </a:br>
            <a:br>
              <a:rPr lang="hi-IN" sz="2200" b="1" dirty="0">
                <a:latin typeface="Nirmala UI" pitchFamily="34" charset="0"/>
                <a:ea typeface="Nirmala UI" pitchFamily="34" charset="0"/>
                <a:cs typeface="Nirmala UI" pitchFamily="34" charset="0"/>
              </a:rPr>
            </a:br>
            <a:br>
              <a:rPr lang="hi-IN" sz="2200" b="1" dirty="0">
                <a:latin typeface="Nirmala UI" pitchFamily="34" charset="0"/>
                <a:ea typeface="Nirmala UI" pitchFamily="34" charset="0"/>
                <a:cs typeface="Nirmala UI" pitchFamily="34" charset="0"/>
              </a:rPr>
            </a:br>
            <a:br>
              <a:rPr lang="hi-IN" sz="2200" b="1" dirty="0">
                <a:latin typeface="Nirmala UI" pitchFamily="34" charset="0"/>
                <a:ea typeface="Nirmala UI" pitchFamily="34" charset="0"/>
                <a:cs typeface="Nirmala UI" pitchFamily="34" charset="0"/>
              </a:rPr>
            </a:br>
            <a:br>
              <a:rPr lang="hi-IN" sz="2200" b="1" dirty="0">
                <a:latin typeface="Nirmala UI" pitchFamily="34" charset="0"/>
                <a:ea typeface="Nirmala UI" pitchFamily="34" charset="0"/>
                <a:cs typeface="Nirmala UI" pitchFamily="34" charset="0"/>
              </a:rPr>
            </a:br>
            <a:br>
              <a:rPr lang="hi-IN" sz="2200" b="1" dirty="0">
                <a:latin typeface="Nirmala UI" pitchFamily="34" charset="0"/>
                <a:ea typeface="Nirmala UI" pitchFamily="34" charset="0"/>
                <a:cs typeface="Nirmala UI" pitchFamily="34" charset="0"/>
              </a:rPr>
            </a:br>
            <a:br>
              <a:rPr lang="hi-IN" sz="2200" b="1" dirty="0">
                <a:latin typeface="Nirmala UI" pitchFamily="34" charset="0"/>
                <a:ea typeface="Nirmala UI" pitchFamily="34" charset="0"/>
                <a:cs typeface="Nirmala UI" pitchFamily="34" charset="0"/>
              </a:rPr>
            </a:br>
            <a:br>
              <a:rPr lang="hi-IN" sz="2200" b="1" dirty="0">
                <a:latin typeface="Nirmala UI" pitchFamily="34" charset="0"/>
                <a:ea typeface="Nirmala UI" pitchFamily="34" charset="0"/>
                <a:cs typeface="Nirmala UI" pitchFamily="34" charset="0"/>
              </a:rPr>
            </a:br>
            <a:br>
              <a:rPr lang="hi-IN" sz="2200" b="1" dirty="0">
                <a:latin typeface="Nirmala UI" pitchFamily="34" charset="0"/>
                <a:ea typeface="Nirmala UI" pitchFamily="34" charset="0"/>
                <a:cs typeface="Nirmala UI" pitchFamily="34" charset="0"/>
              </a:rPr>
            </a:br>
            <a:br>
              <a:rPr lang="hi-IN" sz="2200" b="1" dirty="0">
                <a:latin typeface="Nirmala UI" pitchFamily="34" charset="0"/>
                <a:ea typeface="Nirmala UI" pitchFamily="34" charset="0"/>
                <a:cs typeface="Nirmala UI" pitchFamily="34" charset="0"/>
              </a:rPr>
            </a:br>
            <a:br>
              <a:rPr lang="hi-IN" sz="2200" b="1" dirty="0">
                <a:latin typeface="Nirmala UI" pitchFamily="34" charset="0"/>
                <a:ea typeface="Nirmala UI" pitchFamily="34" charset="0"/>
                <a:cs typeface="Nirmala UI" pitchFamily="34" charset="0"/>
              </a:rPr>
            </a:br>
            <a:br>
              <a:rPr lang="hi-IN" sz="2200" b="1" dirty="0">
                <a:latin typeface="Nirmala UI" pitchFamily="34" charset="0"/>
                <a:ea typeface="Nirmala UI" pitchFamily="34" charset="0"/>
                <a:cs typeface="Nirmala UI" pitchFamily="34" charset="0"/>
              </a:rPr>
            </a:br>
            <a:br>
              <a:rPr lang="hi-IN" sz="2200" b="1" dirty="0">
                <a:latin typeface="Nirmala UI" pitchFamily="34" charset="0"/>
                <a:ea typeface="Nirmala UI" pitchFamily="34" charset="0"/>
                <a:cs typeface="Nirmala UI" pitchFamily="34" charset="0"/>
              </a:rPr>
            </a:br>
            <a:br>
              <a:rPr lang="hi-IN" sz="2200" b="1" dirty="0">
                <a:latin typeface="Nirmala UI" pitchFamily="34" charset="0"/>
                <a:ea typeface="Nirmala UI" pitchFamily="34" charset="0"/>
                <a:cs typeface="Nirmala UI" pitchFamily="34" charset="0"/>
              </a:rPr>
            </a:br>
            <a:br>
              <a:rPr lang="hi-IN" sz="2200" b="1" dirty="0">
                <a:latin typeface="Nirmala UI" pitchFamily="34" charset="0"/>
                <a:ea typeface="Nirmala UI" pitchFamily="34" charset="0"/>
                <a:cs typeface="Nirmala UI" pitchFamily="34" charset="0"/>
              </a:rPr>
            </a:br>
            <a:br>
              <a:rPr lang="hi-IN" sz="2200" b="1" dirty="0">
                <a:latin typeface="Nirmala UI" pitchFamily="34" charset="0"/>
                <a:ea typeface="Nirmala UI" pitchFamily="34" charset="0"/>
                <a:cs typeface="Nirmala UI" pitchFamily="34" charset="0"/>
              </a:rPr>
            </a:br>
            <a:endParaRPr lang="en-US" sz="3200" b="1" dirty="0">
              <a:latin typeface="Nirmala UI" pitchFamily="34" charset="0"/>
              <a:ea typeface="Nirmala UI" pitchFamily="34" charset="0"/>
              <a:cs typeface="Nirmala UI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30A5D7-A275-A285-E064-5FC8A47BDC6F}"/>
              </a:ext>
            </a:extLst>
          </p:cNvPr>
          <p:cNvSpPr txBox="1"/>
          <p:nvPr/>
        </p:nvSpPr>
        <p:spPr>
          <a:xfrm>
            <a:off x="6110514" y="464457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i-IN" dirty="0"/>
              <a:t> </a:t>
            </a:r>
            <a:endParaRPr lang="en-IN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343CC11F-4CDB-3169-5514-5640B97EF5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2106463"/>
              </p:ext>
            </p:extLst>
          </p:nvPr>
        </p:nvGraphicFramePr>
        <p:xfrm>
          <a:off x="164295" y="600131"/>
          <a:ext cx="11696401" cy="62048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2AF15A19-38BA-A7BE-C79D-ECA03380A4B0}"/>
              </a:ext>
            </a:extLst>
          </p:cNvPr>
          <p:cNvSpPr/>
          <p:nvPr/>
        </p:nvSpPr>
        <p:spPr>
          <a:xfrm>
            <a:off x="2418181" y="1327089"/>
            <a:ext cx="3349689" cy="1343608"/>
          </a:xfrm>
          <a:prstGeom prst="round2DiagRect">
            <a:avLst/>
          </a:prstGeom>
          <a:solidFill>
            <a:srgbClr val="00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kila" panose="020B0604020202020204" pitchFamily="34" charset="0"/>
                <a:cs typeface="Kokila" panose="020B0604020202020204" pitchFamily="34" charset="0"/>
              </a:rPr>
              <a:t>सूचनाओं को शिक्षकों को  समय पर  उपलब्ध कराना </a:t>
            </a:r>
            <a:endParaRPr lang="en-IN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algn="ctr"/>
            <a:endParaRPr lang="en-US">
              <a:ln>
                <a:solidFill>
                  <a:srgbClr val="FADDCA"/>
                </a:solidFill>
              </a:ln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46DF084-EA9E-C59A-CDE1-AD78DB2ABA14}"/>
              </a:ext>
            </a:extLst>
          </p:cNvPr>
          <p:cNvGrpSpPr/>
          <p:nvPr/>
        </p:nvGrpSpPr>
        <p:grpSpPr>
          <a:xfrm>
            <a:off x="7379569" y="1327089"/>
            <a:ext cx="3516694" cy="2165078"/>
            <a:chOff x="7379569" y="1327089"/>
            <a:chExt cx="3516694" cy="2165078"/>
          </a:xfrm>
        </p:grpSpPr>
        <p:sp>
          <p:nvSpPr>
            <p:cNvPr id="10" name="Rectangle: Diagonal Corners Rounded 9">
              <a:extLst>
                <a:ext uri="{FF2B5EF4-FFF2-40B4-BE49-F238E27FC236}">
                  <a16:creationId xmlns:a16="http://schemas.microsoft.com/office/drawing/2014/main" id="{D972F99B-1556-88D5-25DF-59F3A63B3E69}"/>
                </a:ext>
              </a:extLst>
            </p:cNvPr>
            <p:cNvSpPr/>
            <p:nvPr/>
          </p:nvSpPr>
          <p:spPr>
            <a:xfrm>
              <a:off x="7379569" y="1327089"/>
              <a:ext cx="3415949" cy="1343608"/>
            </a:xfrm>
            <a:prstGeom prst="round2DiagRect">
              <a:avLst/>
            </a:prstGeom>
            <a:solidFill>
              <a:srgbClr val="0066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ADDCA"/>
                  </a:solidFill>
                </a:ln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327B54F-4C9B-7E89-756D-12BA27146790}"/>
                </a:ext>
              </a:extLst>
            </p:cNvPr>
            <p:cNvSpPr txBox="1"/>
            <p:nvPr/>
          </p:nvSpPr>
          <p:spPr>
            <a:xfrm>
              <a:off x="7546574" y="1399286"/>
              <a:ext cx="3349689" cy="2092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i-IN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okila" panose="020B0604020202020204" pitchFamily="34" charset="0"/>
                  <a:cs typeface="Kokila" panose="020B0604020202020204" pitchFamily="34" charset="0"/>
                </a:rPr>
                <a:t>विद्यार्थियों द्वारा आयोजित प्रतियोगी/ प्रवेश  परीक्षाओं में अधिकतम प्रतिभाग करना </a:t>
              </a:r>
              <a:endParaRPr lang="en-I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kila" panose="020B0604020202020204" pitchFamily="34" charset="0"/>
                <a:cs typeface="Kokila" panose="020B0604020202020204" pitchFamily="34" charset="0"/>
              </a:endParaRPr>
            </a:p>
            <a:p>
              <a:endParaRPr lang="en-I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kila" panose="020B0604020202020204" pitchFamily="34" charset="0"/>
                <a:cs typeface="Kokila" panose="020B0604020202020204" pitchFamily="34" charset="0"/>
              </a:endParaRPr>
            </a:p>
            <a:p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D76CF7D-85B8-15B4-76EF-497F7489046C}"/>
              </a:ext>
            </a:extLst>
          </p:cNvPr>
          <p:cNvGrpSpPr/>
          <p:nvPr/>
        </p:nvGrpSpPr>
        <p:grpSpPr>
          <a:xfrm>
            <a:off x="2418179" y="3127934"/>
            <a:ext cx="3484983" cy="1662342"/>
            <a:chOff x="2418179" y="3127934"/>
            <a:chExt cx="3484983" cy="1662342"/>
          </a:xfrm>
        </p:grpSpPr>
        <p:sp>
          <p:nvSpPr>
            <p:cNvPr id="8" name="Rectangle: Diagonal Corners Rounded 7">
              <a:extLst>
                <a:ext uri="{FF2B5EF4-FFF2-40B4-BE49-F238E27FC236}">
                  <a16:creationId xmlns:a16="http://schemas.microsoft.com/office/drawing/2014/main" id="{9DF267A4-6F1D-3E93-1BD2-CF0D34D75E86}"/>
                </a:ext>
              </a:extLst>
            </p:cNvPr>
            <p:cNvSpPr/>
            <p:nvPr/>
          </p:nvSpPr>
          <p:spPr>
            <a:xfrm>
              <a:off x="2418179" y="3127934"/>
              <a:ext cx="3349689" cy="1343608"/>
            </a:xfrm>
            <a:prstGeom prst="round2DiagRect">
              <a:avLst/>
            </a:prstGeom>
            <a:solidFill>
              <a:srgbClr val="0066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ADDCA"/>
                  </a:solidFill>
                </a:ln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40803FA-06EF-1944-CB24-52A9767BB685}"/>
                </a:ext>
              </a:extLst>
            </p:cNvPr>
            <p:cNvSpPr txBox="1"/>
            <p:nvPr/>
          </p:nvSpPr>
          <p:spPr>
            <a:xfrm>
              <a:off x="2553473" y="3128283"/>
              <a:ext cx="3349689" cy="1661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i-IN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okila" panose="020B0604020202020204" pitchFamily="34" charset="0"/>
                  <a:cs typeface="Kokila" panose="020B0604020202020204" pitchFamily="34" charset="0"/>
                </a:rPr>
                <a:t>जनपद के परिषदीय विद्यालयों के बच्चों में प्रतिस्पर्धात्मक वातावरण तैयार करना </a:t>
              </a:r>
              <a:endParaRPr lang="en-I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kila" panose="020B0604020202020204" pitchFamily="34" charset="0"/>
                <a:cs typeface="Kokila" panose="020B0604020202020204" pitchFamily="34" charset="0"/>
              </a:endParaRPr>
            </a:p>
            <a:p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B9A0005-5739-5CD3-50BC-54DDD0E1C59D}"/>
              </a:ext>
            </a:extLst>
          </p:cNvPr>
          <p:cNvGrpSpPr/>
          <p:nvPr/>
        </p:nvGrpSpPr>
        <p:grpSpPr>
          <a:xfrm>
            <a:off x="7379570" y="3248471"/>
            <a:ext cx="3349689" cy="1779569"/>
            <a:chOff x="7379570" y="3248471"/>
            <a:chExt cx="3349689" cy="1779569"/>
          </a:xfrm>
        </p:grpSpPr>
        <p:sp>
          <p:nvSpPr>
            <p:cNvPr id="7" name="Rectangle: Diagonal Corners Rounded 6">
              <a:extLst>
                <a:ext uri="{FF2B5EF4-FFF2-40B4-BE49-F238E27FC236}">
                  <a16:creationId xmlns:a16="http://schemas.microsoft.com/office/drawing/2014/main" id="{97EE461B-7A92-73D7-BD21-1393C52452DC}"/>
                </a:ext>
              </a:extLst>
            </p:cNvPr>
            <p:cNvSpPr/>
            <p:nvPr/>
          </p:nvSpPr>
          <p:spPr>
            <a:xfrm>
              <a:off x="7379570" y="3248471"/>
              <a:ext cx="3349689" cy="1343608"/>
            </a:xfrm>
            <a:prstGeom prst="round2DiagRect">
              <a:avLst/>
            </a:prstGeom>
            <a:solidFill>
              <a:srgbClr val="0066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ADDCA"/>
                  </a:solidFill>
                </a:ln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EF5300C-7CFD-4A30-04BE-3B7042B0B18B}"/>
                </a:ext>
              </a:extLst>
            </p:cNvPr>
            <p:cNvSpPr txBox="1"/>
            <p:nvPr/>
          </p:nvSpPr>
          <p:spPr>
            <a:xfrm>
              <a:off x="7546574" y="3366047"/>
              <a:ext cx="2912097" cy="1661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i-IN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okila" panose="020B0604020202020204" pitchFamily="34" charset="0"/>
                  <a:cs typeface="Kokila" panose="020B0604020202020204" pitchFamily="34" charset="0"/>
                </a:rPr>
                <a:t>राष्ट्रीय आय एवं योग्यता आधारित परीक्षा में शतप्रतिशत सीटों को भरना </a:t>
              </a:r>
              <a:endParaRPr lang="en-I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kila" panose="020B0604020202020204" pitchFamily="34" charset="0"/>
                <a:cs typeface="Kokila" panose="020B0604020202020204" pitchFamily="34" charset="0"/>
              </a:endParaRPr>
            </a:p>
            <a:p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B40D564-800B-138D-AE1D-F64543488E44}"/>
              </a:ext>
            </a:extLst>
          </p:cNvPr>
          <p:cNvGrpSpPr/>
          <p:nvPr/>
        </p:nvGrpSpPr>
        <p:grpSpPr>
          <a:xfrm>
            <a:off x="2418179" y="4966463"/>
            <a:ext cx="3349689" cy="1551023"/>
            <a:chOff x="2418179" y="4966463"/>
            <a:chExt cx="3349689" cy="1551023"/>
          </a:xfrm>
        </p:grpSpPr>
        <p:sp>
          <p:nvSpPr>
            <p:cNvPr id="4" name="Rectangle: Diagonal Corners Rounded 3">
              <a:extLst>
                <a:ext uri="{FF2B5EF4-FFF2-40B4-BE49-F238E27FC236}">
                  <a16:creationId xmlns:a16="http://schemas.microsoft.com/office/drawing/2014/main" id="{154420BD-4C61-5571-515F-642C13BB3399}"/>
                </a:ext>
              </a:extLst>
            </p:cNvPr>
            <p:cNvSpPr/>
            <p:nvPr/>
          </p:nvSpPr>
          <p:spPr>
            <a:xfrm>
              <a:off x="2418179" y="4966463"/>
              <a:ext cx="3349689" cy="1343608"/>
            </a:xfrm>
            <a:prstGeom prst="round2DiagRect">
              <a:avLst/>
            </a:prstGeom>
            <a:solidFill>
              <a:srgbClr val="0066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ADDCA"/>
                  </a:solidFill>
                </a:ln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DAAAC16-AF26-2021-5927-334C0FD174D9}"/>
                </a:ext>
              </a:extLst>
            </p:cNvPr>
            <p:cNvSpPr txBox="1"/>
            <p:nvPr/>
          </p:nvSpPr>
          <p:spPr>
            <a:xfrm>
              <a:off x="2789853" y="5286380"/>
              <a:ext cx="2771192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i-IN" sz="2800" b="1">
                  <a:solidFill>
                    <a:schemeClr val="bg1"/>
                  </a:solidFill>
                  <a:latin typeface="Kokila" panose="020B0604020202020204" pitchFamily="34" charset="0"/>
                  <a:cs typeface="Kokila" panose="020B0604020202020204" pitchFamily="34" charset="0"/>
                </a:rPr>
                <a:t>ड्रॉप आउट की सम्भावना को कम करना </a:t>
              </a:r>
              <a:endParaRPr lang="en-IN" sz="2800" b="1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endParaRPr>
            </a:p>
            <a:p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4E11D43-DDF5-B4B0-788D-690014927FB2}"/>
              </a:ext>
            </a:extLst>
          </p:cNvPr>
          <p:cNvGrpSpPr/>
          <p:nvPr/>
        </p:nvGrpSpPr>
        <p:grpSpPr>
          <a:xfrm>
            <a:off x="7379570" y="4966463"/>
            <a:ext cx="3349689" cy="1408936"/>
            <a:chOff x="7379570" y="4966463"/>
            <a:chExt cx="3349689" cy="1408936"/>
          </a:xfrm>
        </p:grpSpPr>
        <p:sp>
          <p:nvSpPr>
            <p:cNvPr id="6" name="Rectangle: Diagonal Corners Rounded 5">
              <a:extLst>
                <a:ext uri="{FF2B5EF4-FFF2-40B4-BE49-F238E27FC236}">
                  <a16:creationId xmlns:a16="http://schemas.microsoft.com/office/drawing/2014/main" id="{41D86926-9042-1216-0DD8-6F4C5FC36509}"/>
                </a:ext>
              </a:extLst>
            </p:cNvPr>
            <p:cNvSpPr/>
            <p:nvPr/>
          </p:nvSpPr>
          <p:spPr>
            <a:xfrm>
              <a:off x="7379570" y="4966463"/>
              <a:ext cx="3349689" cy="1343608"/>
            </a:xfrm>
            <a:prstGeom prst="round2DiagRect">
              <a:avLst/>
            </a:prstGeom>
            <a:solidFill>
              <a:srgbClr val="0066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ADDCA"/>
                  </a:solidFill>
                </a:ln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8245557-E413-8896-E628-C8040FEBD550}"/>
                </a:ext>
              </a:extLst>
            </p:cNvPr>
            <p:cNvSpPr txBox="1"/>
            <p:nvPr/>
          </p:nvSpPr>
          <p:spPr>
            <a:xfrm>
              <a:off x="7975127" y="5144293"/>
              <a:ext cx="2158574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i-IN" sz="2800" b="1">
                  <a:solidFill>
                    <a:schemeClr val="bg1"/>
                  </a:solidFill>
                  <a:latin typeface="Kokila" panose="020B0604020202020204" pitchFamily="34" charset="0"/>
                  <a:cs typeface="Kokila" panose="020B0604020202020204" pitchFamily="34" charset="0"/>
                </a:rPr>
                <a:t>शिक्षकों का प्रोत्साहन देना</a:t>
              </a:r>
              <a:endParaRPr lang="en-IN" sz="2800" b="1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endParaRPr>
            </a:p>
            <a:p>
              <a:endParaRPr lang="en-US"/>
            </a:p>
          </p:txBody>
        </p:sp>
      </p:grp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C7C6373C-F36E-800D-0D9C-8B2E1F9D3287}"/>
              </a:ext>
            </a:extLst>
          </p:cNvPr>
          <p:cNvSpPr/>
          <p:nvPr/>
        </p:nvSpPr>
        <p:spPr>
          <a:xfrm>
            <a:off x="6081487" y="1632857"/>
            <a:ext cx="953795" cy="485464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ACE2FDC0-DE43-1C4D-5177-BB580402C2DF}"/>
              </a:ext>
            </a:extLst>
          </p:cNvPr>
          <p:cNvSpPr/>
          <p:nvPr/>
        </p:nvSpPr>
        <p:spPr>
          <a:xfrm rot="5588615">
            <a:off x="3935093" y="4516316"/>
            <a:ext cx="480711" cy="485464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342B6825-9A6E-3821-390F-335F0EA85D7F}"/>
              </a:ext>
            </a:extLst>
          </p:cNvPr>
          <p:cNvSpPr/>
          <p:nvPr/>
        </p:nvSpPr>
        <p:spPr>
          <a:xfrm rot="5400000">
            <a:off x="8708147" y="2735200"/>
            <a:ext cx="541078" cy="485464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F53F40AE-D20F-E438-C3A9-DA32FE96CDFE}"/>
              </a:ext>
            </a:extLst>
          </p:cNvPr>
          <p:cNvSpPr/>
          <p:nvPr/>
        </p:nvSpPr>
        <p:spPr>
          <a:xfrm rot="10800000">
            <a:off x="6048023" y="3557006"/>
            <a:ext cx="953797" cy="485464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2229B354-6FCC-100D-B9AB-9EA005B17AF9}"/>
              </a:ext>
            </a:extLst>
          </p:cNvPr>
          <p:cNvSpPr/>
          <p:nvPr/>
        </p:nvSpPr>
        <p:spPr>
          <a:xfrm>
            <a:off x="6012495" y="5517114"/>
            <a:ext cx="1022787" cy="485464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D1C0AACD-C82B-80C7-B3D3-BCAAE6804FA4}"/>
              </a:ext>
            </a:extLst>
          </p:cNvPr>
          <p:cNvSpPr/>
          <p:nvPr/>
        </p:nvSpPr>
        <p:spPr>
          <a:xfrm>
            <a:off x="5057192" y="292850"/>
            <a:ext cx="2322377" cy="791302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rgbClr val="0066F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C38DF4E-12C5-DC7F-7266-0091E14296FA}"/>
              </a:ext>
            </a:extLst>
          </p:cNvPr>
          <p:cNvSpPr txBox="1"/>
          <p:nvPr/>
        </p:nvSpPr>
        <p:spPr>
          <a:xfrm>
            <a:off x="3834882" y="427476"/>
            <a:ext cx="48973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i-IN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kila" panose="020B0604020202020204" pitchFamily="34" charset="0"/>
                <a:ea typeface="Nirmala UI" pitchFamily="34" charset="0"/>
                <a:cs typeface="Kokila" panose="020B0604020202020204" pitchFamily="34" charset="0"/>
              </a:rPr>
              <a:t>उद्देश्य </a:t>
            </a:r>
            <a:endParaRPr lang="en-IN" sz="3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endParaRPr>
          </a:p>
          <a:p>
            <a:endParaRPr lang="en-US" sz="3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40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5943" y="5109011"/>
            <a:ext cx="5254171" cy="3497950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br>
              <a:rPr lang="hi-IN" sz="2200" b="1" dirty="0">
                <a:latin typeface="Nirmala UI" pitchFamily="34" charset="0"/>
                <a:ea typeface="Nirmala UI" pitchFamily="34" charset="0"/>
                <a:cs typeface="Nirmala UI" pitchFamily="34" charset="0"/>
              </a:rPr>
            </a:br>
            <a:br>
              <a:rPr lang="hi-IN" sz="2200" b="1" dirty="0">
                <a:latin typeface="Nirmala UI" pitchFamily="34" charset="0"/>
                <a:ea typeface="Nirmala UI" pitchFamily="34" charset="0"/>
                <a:cs typeface="Nirmala UI" pitchFamily="34" charset="0"/>
              </a:rPr>
            </a:br>
            <a:br>
              <a:rPr lang="hi-IN" sz="2200" b="1" dirty="0">
                <a:latin typeface="Nirmala UI" pitchFamily="34" charset="0"/>
                <a:ea typeface="Nirmala UI" pitchFamily="34" charset="0"/>
                <a:cs typeface="Nirmala UI" pitchFamily="34" charset="0"/>
              </a:rPr>
            </a:br>
            <a:br>
              <a:rPr lang="hi-IN" sz="2200" b="1" dirty="0">
                <a:latin typeface="Nirmala UI" pitchFamily="34" charset="0"/>
                <a:ea typeface="Nirmala UI" pitchFamily="34" charset="0"/>
                <a:cs typeface="Nirmala UI" pitchFamily="34" charset="0"/>
              </a:rPr>
            </a:br>
            <a:br>
              <a:rPr lang="hi-IN" sz="2200" b="1" dirty="0">
                <a:latin typeface="Nirmala UI" pitchFamily="34" charset="0"/>
                <a:ea typeface="Nirmala UI" pitchFamily="34" charset="0"/>
                <a:cs typeface="Nirmala UI" pitchFamily="34" charset="0"/>
              </a:rPr>
            </a:br>
            <a:br>
              <a:rPr lang="hi-IN" sz="2200" b="1" dirty="0">
                <a:latin typeface="Nirmala UI" pitchFamily="34" charset="0"/>
                <a:ea typeface="Nirmala UI" pitchFamily="34" charset="0"/>
                <a:cs typeface="Nirmala UI" pitchFamily="34" charset="0"/>
              </a:rPr>
            </a:br>
            <a:br>
              <a:rPr lang="hi-IN" sz="2200" b="1" dirty="0">
                <a:latin typeface="Nirmala UI" pitchFamily="34" charset="0"/>
                <a:ea typeface="Nirmala UI" pitchFamily="34" charset="0"/>
                <a:cs typeface="Nirmala UI" pitchFamily="34" charset="0"/>
              </a:rPr>
            </a:br>
            <a:br>
              <a:rPr lang="hi-IN" sz="2200" b="1" dirty="0">
                <a:latin typeface="Nirmala UI" pitchFamily="34" charset="0"/>
                <a:ea typeface="Nirmala UI" pitchFamily="34" charset="0"/>
                <a:cs typeface="Nirmala UI" pitchFamily="34" charset="0"/>
              </a:rPr>
            </a:br>
            <a:br>
              <a:rPr lang="hi-IN" sz="2200" b="1" dirty="0">
                <a:latin typeface="Nirmala UI" pitchFamily="34" charset="0"/>
                <a:ea typeface="Nirmala UI" pitchFamily="34" charset="0"/>
                <a:cs typeface="Nirmala UI" pitchFamily="34" charset="0"/>
              </a:rPr>
            </a:br>
            <a:br>
              <a:rPr lang="hi-IN" sz="2200" b="1" dirty="0">
                <a:latin typeface="Nirmala UI" pitchFamily="34" charset="0"/>
                <a:ea typeface="Nirmala UI" pitchFamily="34" charset="0"/>
                <a:cs typeface="Nirmala UI" pitchFamily="34" charset="0"/>
              </a:rPr>
            </a:br>
            <a:br>
              <a:rPr lang="hi-IN" sz="2200" b="1" dirty="0">
                <a:latin typeface="Nirmala UI" pitchFamily="34" charset="0"/>
                <a:ea typeface="Nirmala UI" pitchFamily="34" charset="0"/>
                <a:cs typeface="Nirmala UI" pitchFamily="34" charset="0"/>
              </a:rPr>
            </a:br>
            <a:br>
              <a:rPr lang="hi-IN" sz="2200" b="1" dirty="0">
                <a:latin typeface="Nirmala UI" pitchFamily="34" charset="0"/>
                <a:ea typeface="Nirmala UI" pitchFamily="34" charset="0"/>
                <a:cs typeface="Nirmala UI" pitchFamily="34" charset="0"/>
              </a:rPr>
            </a:br>
            <a:br>
              <a:rPr lang="hi-IN" sz="2200" b="1" dirty="0">
                <a:latin typeface="Nirmala UI" pitchFamily="34" charset="0"/>
                <a:ea typeface="Nirmala UI" pitchFamily="34" charset="0"/>
                <a:cs typeface="Nirmala UI" pitchFamily="34" charset="0"/>
              </a:rPr>
            </a:br>
            <a:br>
              <a:rPr lang="hi-IN" sz="2200" b="1" dirty="0">
                <a:latin typeface="Nirmala UI" pitchFamily="34" charset="0"/>
                <a:ea typeface="Nirmala UI" pitchFamily="34" charset="0"/>
                <a:cs typeface="Nirmala UI" pitchFamily="34" charset="0"/>
              </a:rPr>
            </a:br>
            <a:br>
              <a:rPr lang="hi-IN" sz="2200" b="1" dirty="0">
                <a:latin typeface="Nirmala UI" pitchFamily="34" charset="0"/>
                <a:ea typeface="Nirmala UI" pitchFamily="34" charset="0"/>
                <a:cs typeface="Nirmala UI" pitchFamily="34" charset="0"/>
              </a:rPr>
            </a:br>
            <a:br>
              <a:rPr lang="hi-IN" sz="2200" b="1" dirty="0">
                <a:latin typeface="Nirmala UI" pitchFamily="34" charset="0"/>
                <a:ea typeface="Nirmala UI" pitchFamily="34" charset="0"/>
                <a:cs typeface="Nirmala UI" pitchFamily="34" charset="0"/>
              </a:rPr>
            </a:br>
            <a:br>
              <a:rPr lang="hi-IN" sz="2200" b="1" dirty="0">
                <a:latin typeface="Nirmala UI" pitchFamily="34" charset="0"/>
                <a:ea typeface="Nirmala UI" pitchFamily="34" charset="0"/>
                <a:cs typeface="Nirmala UI" pitchFamily="34" charset="0"/>
              </a:rPr>
            </a:br>
            <a:br>
              <a:rPr lang="hi-IN" sz="2200" b="1" dirty="0">
                <a:latin typeface="Nirmala UI" pitchFamily="34" charset="0"/>
                <a:ea typeface="Nirmala UI" pitchFamily="34" charset="0"/>
                <a:cs typeface="Nirmala UI" pitchFamily="34" charset="0"/>
              </a:rPr>
            </a:br>
            <a:endParaRPr lang="en-US" sz="3200" b="1" dirty="0">
              <a:latin typeface="Nirmala UI" pitchFamily="34" charset="0"/>
              <a:ea typeface="Nirmala UI" pitchFamily="34" charset="0"/>
              <a:cs typeface="Nirmala U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0514" y="464457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i-IN" dirty="0"/>
              <a:t> </a:t>
            </a:r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>
            <a:off x="1291770" y="1095787"/>
            <a:ext cx="4615543" cy="5266988"/>
          </a:xfrm>
          <a:prstGeom prst="rect">
            <a:avLst/>
          </a:prstGeom>
          <a:noFill/>
        </p:spPr>
        <p:txBody>
          <a:bodyPr wrap="square" lIns="95412" tIns="47705" rIns="95412" bIns="47705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endParaRPr lang="hi-IN" sz="2400" b="1"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hi-IN" sz="2400" b="1">
                <a:latin typeface="Kokila" panose="020B0604020202020204" pitchFamily="34" charset="0"/>
                <a:cs typeface="Kokila" panose="020B0604020202020204" pitchFamily="34" charset="0"/>
              </a:rPr>
              <a:t>डायट </a:t>
            </a:r>
            <a:r>
              <a:rPr lang="hi-IN" sz="2400" b="1" dirty="0">
                <a:latin typeface="Kokila" panose="020B0604020202020204" pitchFamily="34" charset="0"/>
                <a:cs typeface="Kokila" panose="020B0604020202020204" pitchFamily="34" charset="0"/>
              </a:rPr>
              <a:t>में आयोजित  प्रशिक्षणों  के दौरान छात्रों हेतु आयोजित छात्रवृत्ति योजनाओं एवं प्रतियोगी परीक्षाओं का प्रचार </a:t>
            </a:r>
            <a:r>
              <a:rPr lang="hi-IN" sz="2400" b="1">
                <a:latin typeface="Kokila" panose="020B0604020202020204" pitchFamily="34" charset="0"/>
                <a:cs typeface="Kokila" panose="020B0604020202020204" pitchFamily="34" charset="0"/>
              </a:rPr>
              <a:t>एवं प्रसार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hi-IN" sz="2400" b="1" dirty="0"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hi-IN" sz="2400" b="1">
                <a:latin typeface="Kokila" panose="020B0604020202020204" pitchFamily="34" charset="0"/>
                <a:cs typeface="Kokila" panose="020B0604020202020204" pitchFamily="34" charset="0"/>
              </a:rPr>
              <a:t>प्रवक्ता </a:t>
            </a:r>
            <a:r>
              <a:rPr lang="hi-IN" sz="2400" b="1" dirty="0">
                <a:latin typeface="Kokila" panose="020B0604020202020204" pitchFamily="34" charset="0"/>
                <a:cs typeface="Kokila" panose="020B0604020202020204" pitchFamily="34" charset="0"/>
              </a:rPr>
              <a:t>साथियों व खण्ड शिक्षा अधिकारियों के माध्यम से विभिन्न प्रतियोगी परीक्षाओं के आवेदन आने से पूर्व व आवेदन आने के पश्चात् समस्त विकास क्षेत्र की प्रधानाध्यापकों/प्रभारी प्रधानाध्यापकों के साथ ऑफलाइन</a:t>
            </a:r>
            <a:r>
              <a:rPr lang="en-US" sz="2400" b="1" dirty="0">
                <a:latin typeface="Kokila" panose="020B0604020202020204" pitchFamily="34" charset="0"/>
                <a:cs typeface="Kokila" panose="020B0604020202020204" pitchFamily="34" charset="0"/>
              </a:rPr>
              <a:t>-</a:t>
            </a:r>
            <a:r>
              <a:rPr lang="hi-IN" sz="2400" b="1" dirty="0">
                <a:latin typeface="Kokila" panose="020B0604020202020204" pitchFamily="34" charset="0"/>
                <a:cs typeface="Kokila" panose="020B0604020202020204" pitchFamily="34" charset="0"/>
              </a:rPr>
              <a:t>ऑनलाइन प्लेटफॉर्म पर मीटिंग आयोजित करना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hi-IN" sz="2400" b="1" dirty="0"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hi-IN" sz="2400" b="1">
                <a:latin typeface="Kokila" panose="020B0604020202020204" pitchFamily="34" charset="0"/>
                <a:cs typeface="Kokila" panose="020B0604020202020204" pitchFamily="34" charset="0"/>
              </a:rPr>
              <a:t> शिक्षकों </a:t>
            </a:r>
            <a:r>
              <a:rPr lang="hi-IN" sz="2400" b="1" dirty="0">
                <a:latin typeface="Kokila" panose="020B0604020202020204" pitchFamily="34" charset="0"/>
                <a:cs typeface="Kokila" panose="020B0604020202020204" pitchFamily="34" charset="0"/>
              </a:rPr>
              <a:t>तक समय पर सूचना उपलब्ध कराने हेतु व्हाट्स एप समूह बनाना </a:t>
            </a:r>
            <a:endParaRPr lang="en-IN" sz="2400" b="1" dirty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3" name="Flowchart: Punched Tape 2"/>
          <p:cNvSpPr/>
          <p:nvPr/>
        </p:nvSpPr>
        <p:spPr>
          <a:xfrm>
            <a:off x="4786604" y="62121"/>
            <a:ext cx="2584580" cy="771668"/>
          </a:xfrm>
          <a:prstGeom prst="flowChartPunchedTap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sz="2800" b="1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क्रियान्वयन </a:t>
            </a:r>
            <a:endParaRPr lang="en-IN" sz="28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pic>
        <p:nvPicPr>
          <p:cNvPr id="2050" name="Picture 2" descr="C:\Users\Dr. Manoj Varshney\Desktop\नवाचार मनोज\फोल्डर 2\प्रशिक्षण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590" y="1336869"/>
            <a:ext cx="4424820" cy="18157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ject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287" y="3636948"/>
            <a:ext cx="4424820" cy="21481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5739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5943" y="5109011"/>
            <a:ext cx="5254171" cy="3497950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br>
              <a:rPr lang="hi-IN" sz="2200" b="1" dirty="0">
                <a:latin typeface="Nirmala UI" pitchFamily="34" charset="0"/>
                <a:ea typeface="Nirmala UI" pitchFamily="34" charset="0"/>
                <a:cs typeface="Nirmala UI" pitchFamily="34" charset="0"/>
              </a:rPr>
            </a:br>
            <a:br>
              <a:rPr lang="hi-IN" sz="2200" b="1" dirty="0">
                <a:latin typeface="Nirmala UI" pitchFamily="34" charset="0"/>
                <a:ea typeface="Nirmala UI" pitchFamily="34" charset="0"/>
                <a:cs typeface="Nirmala UI" pitchFamily="34" charset="0"/>
              </a:rPr>
            </a:br>
            <a:br>
              <a:rPr lang="hi-IN" sz="2200" b="1" dirty="0">
                <a:latin typeface="Nirmala UI" pitchFamily="34" charset="0"/>
                <a:ea typeface="Nirmala UI" pitchFamily="34" charset="0"/>
                <a:cs typeface="Nirmala UI" pitchFamily="34" charset="0"/>
              </a:rPr>
            </a:br>
            <a:br>
              <a:rPr lang="hi-IN" sz="2200" b="1" dirty="0">
                <a:latin typeface="Nirmala UI" pitchFamily="34" charset="0"/>
                <a:ea typeface="Nirmala UI" pitchFamily="34" charset="0"/>
                <a:cs typeface="Nirmala UI" pitchFamily="34" charset="0"/>
              </a:rPr>
            </a:br>
            <a:br>
              <a:rPr lang="hi-IN" sz="2200" b="1" dirty="0">
                <a:latin typeface="Nirmala UI" pitchFamily="34" charset="0"/>
                <a:ea typeface="Nirmala UI" pitchFamily="34" charset="0"/>
                <a:cs typeface="Nirmala UI" pitchFamily="34" charset="0"/>
              </a:rPr>
            </a:br>
            <a:br>
              <a:rPr lang="hi-IN" sz="2200" b="1" dirty="0">
                <a:latin typeface="Nirmala UI" pitchFamily="34" charset="0"/>
                <a:ea typeface="Nirmala UI" pitchFamily="34" charset="0"/>
                <a:cs typeface="Nirmala UI" pitchFamily="34" charset="0"/>
              </a:rPr>
            </a:br>
            <a:br>
              <a:rPr lang="hi-IN" sz="2200" b="1" dirty="0">
                <a:latin typeface="Nirmala UI" pitchFamily="34" charset="0"/>
                <a:ea typeface="Nirmala UI" pitchFamily="34" charset="0"/>
                <a:cs typeface="Nirmala UI" pitchFamily="34" charset="0"/>
              </a:rPr>
            </a:br>
            <a:br>
              <a:rPr lang="hi-IN" sz="2200" b="1" dirty="0">
                <a:latin typeface="Nirmala UI" pitchFamily="34" charset="0"/>
                <a:ea typeface="Nirmala UI" pitchFamily="34" charset="0"/>
                <a:cs typeface="Nirmala UI" pitchFamily="34" charset="0"/>
              </a:rPr>
            </a:br>
            <a:br>
              <a:rPr lang="hi-IN" sz="2200" b="1" dirty="0">
                <a:latin typeface="Nirmala UI" pitchFamily="34" charset="0"/>
                <a:ea typeface="Nirmala UI" pitchFamily="34" charset="0"/>
                <a:cs typeface="Nirmala UI" pitchFamily="34" charset="0"/>
              </a:rPr>
            </a:br>
            <a:br>
              <a:rPr lang="hi-IN" sz="2200" b="1" dirty="0">
                <a:latin typeface="Nirmala UI" pitchFamily="34" charset="0"/>
                <a:ea typeface="Nirmala UI" pitchFamily="34" charset="0"/>
                <a:cs typeface="Nirmala UI" pitchFamily="34" charset="0"/>
              </a:rPr>
            </a:br>
            <a:br>
              <a:rPr lang="hi-IN" sz="2200" b="1" dirty="0">
                <a:latin typeface="Nirmala UI" pitchFamily="34" charset="0"/>
                <a:ea typeface="Nirmala UI" pitchFamily="34" charset="0"/>
                <a:cs typeface="Nirmala UI" pitchFamily="34" charset="0"/>
              </a:rPr>
            </a:br>
            <a:br>
              <a:rPr lang="hi-IN" sz="2200" b="1" dirty="0">
                <a:latin typeface="Nirmala UI" pitchFamily="34" charset="0"/>
                <a:ea typeface="Nirmala UI" pitchFamily="34" charset="0"/>
                <a:cs typeface="Nirmala UI" pitchFamily="34" charset="0"/>
              </a:rPr>
            </a:br>
            <a:br>
              <a:rPr lang="hi-IN" sz="2200" b="1" dirty="0">
                <a:latin typeface="Nirmala UI" pitchFamily="34" charset="0"/>
                <a:ea typeface="Nirmala UI" pitchFamily="34" charset="0"/>
                <a:cs typeface="Nirmala UI" pitchFamily="34" charset="0"/>
              </a:rPr>
            </a:br>
            <a:br>
              <a:rPr lang="hi-IN" sz="2200" b="1" dirty="0">
                <a:latin typeface="Nirmala UI" pitchFamily="34" charset="0"/>
                <a:ea typeface="Nirmala UI" pitchFamily="34" charset="0"/>
                <a:cs typeface="Nirmala UI" pitchFamily="34" charset="0"/>
              </a:rPr>
            </a:br>
            <a:br>
              <a:rPr lang="hi-IN" sz="2200" b="1" dirty="0">
                <a:latin typeface="Nirmala UI" pitchFamily="34" charset="0"/>
                <a:ea typeface="Nirmala UI" pitchFamily="34" charset="0"/>
                <a:cs typeface="Nirmala UI" pitchFamily="34" charset="0"/>
              </a:rPr>
            </a:br>
            <a:br>
              <a:rPr lang="hi-IN" sz="2200" b="1" dirty="0">
                <a:latin typeface="Nirmala UI" pitchFamily="34" charset="0"/>
                <a:ea typeface="Nirmala UI" pitchFamily="34" charset="0"/>
                <a:cs typeface="Nirmala UI" pitchFamily="34" charset="0"/>
              </a:rPr>
            </a:br>
            <a:br>
              <a:rPr lang="hi-IN" sz="2200" b="1" dirty="0">
                <a:latin typeface="Nirmala UI" pitchFamily="34" charset="0"/>
                <a:ea typeface="Nirmala UI" pitchFamily="34" charset="0"/>
                <a:cs typeface="Nirmala UI" pitchFamily="34" charset="0"/>
              </a:rPr>
            </a:br>
            <a:br>
              <a:rPr lang="hi-IN" sz="2200" b="1" dirty="0">
                <a:latin typeface="Nirmala UI" pitchFamily="34" charset="0"/>
                <a:ea typeface="Nirmala UI" pitchFamily="34" charset="0"/>
                <a:cs typeface="Nirmala UI" pitchFamily="34" charset="0"/>
              </a:rPr>
            </a:br>
            <a:endParaRPr lang="en-US" sz="3200" b="1" dirty="0">
              <a:latin typeface="Nirmala UI" pitchFamily="34" charset="0"/>
              <a:ea typeface="Nirmala UI" pitchFamily="34" charset="0"/>
              <a:cs typeface="Nirmala U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0514" y="464457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i-IN" dirty="0"/>
              <a:t> </a:t>
            </a:r>
            <a:endParaRPr lang="en-IN" dirty="0"/>
          </a:p>
        </p:txBody>
      </p:sp>
      <p:sp>
        <p:nvSpPr>
          <p:cNvPr id="3" name="TextBox 2"/>
          <p:cNvSpPr txBox="1"/>
          <p:nvPr/>
        </p:nvSpPr>
        <p:spPr>
          <a:xfrm>
            <a:off x="1465944" y="133783"/>
            <a:ext cx="10818822" cy="7879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i-IN" sz="2800" b="1">
              <a:latin typeface="Kokila" panose="020B0604020202020204" pitchFamily="34" charset="0"/>
              <a:cs typeface="Kokila" panose="020B0604020202020204" pitchFamily="34" charset="0"/>
            </a:endParaRPr>
          </a:p>
          <a:p>
            <a:r>
              <a:rPr lang="hi-IN" sz="3200" b="1">
                <a:latin typeface="Kokila" panose="020B0604020202020204" pitchFamily="34" charset="0"/>
                <a:cs typeface="Kokila" panose="020B0604020202020204" pitchFamily="34" charset="0"/>
              </a:rPr>
              <a:t>ए आर पी </a:t>
            </a:r>
            <a:r>
              <a:rPr lang="hi-IN" sz="3200" b="1" dirty="0">
                <a:latin typeface="Kokila" panose="020B0604020202020204" pitchFamily="34" charset="0"/>
                <a:cs typeface="Kokila" panose="020B0604020202020204" pitchFamily="34" charset="0"/>
              </a:rPr>
              <a:t>, एस आर जी मासिक समीक्षा बैठकों,शिक्षक संकुल  एवं  प्रधानाध्यापकों की मासिक समीक्षा बैठक में वर्तमान एवं भविष्य की कार्ययोजना बनाना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hi-IN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hi-IN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hi-IN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hi-IN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hi-IN" b="1" dirty="0"/>
          </a:p>
          <a:p>
            <a:endParaRPr lang="hi-IN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hi-IN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hi-IN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hi-IN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hi-IN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hi-IN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hi-IN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hi-IN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hi-IN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hi-IN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hi-IN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hi-IN" b="1" dirty="0"/>
          </a:p>
          <a:p>
            <a:endParaRPr lang="hi-IN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hi-IN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hi-IN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hi-IN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IN" b="1" dirty="0"/>
          </a:p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83" b="24416"/>
          <a:stretch/>
        </p:blipFill>
        <p:spPr>
          <a:xfrm>
            <a:off x="6720114" y="2612571"/>
            <a:ext cx="4905828" cy="38325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183" y="2612571"/>
            <a:ext cx="5138327" cy="38147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825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5943" y="5109011"/>
            <a:ext cx="5254171" cy="3497950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br>
              <a:rPr lang="hi-IN" sz="2200" b="1" dirty="0">
                <a:latin typeface="Nirmala UI" pitchFamily="34" charset="0"/>
                <a:ea typeface="Nirmala UI" pitchFamily="34" charset="0"/>
                <a:cs typeface="Nirmala UI" pitchFamily="34" charset="0"/>
              </a:rPr>
            </a:br>
            <a:br>
              <a:rPr lang="hi-IN" sz="2200" b="1" dirty="0">
                <a:latin typeface="Nirmala UI" pitchFamily="34" charset="0"/>
                <a:ea typeface="Nirmala UI" pitchFamily="34" charset="0"/>
                <a:cs typeface="Nirmala UI" pitchFamily="34" charset="0"/>
              </a:rPr>
            </a:br>
            <a:br>
              <a:rPr lang="hi-IN" sz="2200" b="1" dirty="0">
                <a:latin typeface="Nirmala UI" pitchFamily="34" charset="0"/>
                <a:ea typeface="Nirmala UI" pitchFamily="34" charset="0"/>
                <a:cs typeface="Nirmala UI" pitchFamily="34" charset="0"/>
              </a:rPr>
            </a:br>
            <a:br>
              <a:rPr lang="hi-IN" sz="2200" b="1" dirty="0">
                <a:latin typeface="Nirmala UI" pitchFamily="34" charset="0"/>
                <a:ea typeface="Nirmala UI" pitchFamily="34" charset="0"/>
                <a:cs typeface="Nirmala UI" pitchFamily="34" charset="0"/>
              </a:rPr>
            </a:br>
            <a:br>
              <a:rPr lang="hi-IN" sz="2200" b="1" dirty="0">
                <a:latin typeface="Nirmala UI" pitchFamily="34" charset="0"/>
                <a:ea typeface="Nirmala UI" pitchFamily="34" charset="0"/>
                <a:cs typeface="Nirmala UI" pitchFamily="34" charset="0"/>
              </a:rPr>
            </a:br>
            <a:br>
              <a:rPr lang="hi-IN" sz="2200" b="1" dirty="0">
                <a:latin typeface="Nirmala UI" pitchFamily="34" charset="0"/>
                <a:ea typeface="Nirmala UI" pitchFamily="34" charset="0"/>
                <a:cs typeface="Nirmala UI" pitchFamily="34" charset="0"/>
              </a:rPr>
            </a:br>
            <a:br>
              <a:rPr lang="hi-IN" sz="2200" b="1" dirty="0">
                <a:latin typeface="Nirmala UI" pitchFamily="34" charset="0"/>
                <a:ea typeface="Nirmala UI" pitchFamily="34" charset="0"/>
                <a:cs typeface="Nirmala UI" pitchFamily="34" charset="0"/>
              </a:rPr>
            </a:br>
            <a:br>
              <a:rPr lang="hi-IN" sz="2200" b="1" dirty="0">
                <a:latin typeface="Nirmala UI" pitchFamily="34" charset="0"/>
                <a:ea typeface="Nirmala UI" pitchFamily="34" charset="0"/>
                <a:cs typeface="Nirmala UI" pitchFamily="34" charset="0"/>
              </a:rPr>
            </a:br>
            <a:br>
              <a:rPr lang="hi-IN" sz="2200" b="1" dirty="0">
                <a:latin typeface="Nirmala UI" pitchFamily="34" charset="0"/>
                <a:ea typeface="Nirmala UI" pitchFamily="34" charset="0"/>
                <a:cs typeface="Nirmala UI" pitchFamily="34" charset="0"/>
              </a:rPr>
            </a:br>
            <a:br>
              <a:rPr lang="hi-IN" sz="2200" b="1" dirty="0">
                <a:latin typeface="Nirmala UI" pitchFamily="34" charset="0"/>
                <a:ea typeface="Nirmala UI" pitchFamily="34" charset="0"/>
                <a:cs typeface="Nirmala UI" pitchFamily="34" charset="0"/>
              </a:rPr>
            </a:br>
            <a:br>
              <a:rPr lang="hi-IN" sz="2200" b="1" dirty="0">
                <a:latin typeface="Nirmala UI" pitchFamily="34" charset="0"/>
                <a:ea typeface="Nirmala UI" pitchFamily="34" charset="0"/>
                <a:cs typeface="Nirmala UI" pitchFamily="34" charset="0"/>
              </a:rPr>
            </a:br>
            <a:br>
              <a:rPr lang="hi-IN" sz="2200" b="1" dirty="0">
                <a:latin typeface="Nirmala UI" pitchFamily="34" charset="0"/>
                <a:ea typeface="Nirmala UI" pitchFamily="34" charset="0"/>
                <a:cs typeface="Nirmala UI" pitchFamily="34" charset="0"/>
              </a:rPr>
            </a:br>
            <a:br>
              <a:rPr lang="hi-IN" sz="2200" b="1" dirty="0">
                <a:latin typeface="Nirmala UI" pitchFamily="34" charset="0"/>
                <a:ea typeface="Nirmala UI" pitchFamily="34" charset="0"/>
                <a:cs typeface="Nirmala UI" pitchFamily="34" charset="0"/>
              </a:rPr>
            </a:br>
            <a:br>
              <a:rPr lang="hi-IN" sz="2200" b="1" dirty="0">
                <a:latin typeface="Nirmala UI" pitchFamily="34" charset="0"/>
                <a:ea typeface="Nirmala UI" pitchFamily="34" charset="0"/>
                <a:cs typeface="Nirmala UI" pitchFamily="34" charset="0"/>
              </a:rPr>
            </a:br>
            <a:br>
              <a:rPr lang="hi-IN" sz="2200" b="1" dirty="0">
                <a:latin typeface="Nirmala UI" pitchFamily="34" charset="0"/>
                <a:ea typeface="Nirmala UI" pitchFamily="34" charset="0"/>
                <a:cs typeface="Nirmala UI" pitchFamily="34" charset="0"/>
              </a:rPr>
            </a:br>
            <a:br>
              <a:rPr lang="hi-IN" sz="2200" b="1" dirty="0">
                <a:latin typeface="Nirmala UI" pitchFamily="34" charset="0"/>
                <a:ea typeface="Nirmala UI" pitchFamily="34" charset="0"/>
                <a:cs typeface="Nirmala UI" pitchFamily="34" charset="0"/>
              </a:rPr>
            </a:br>
            <a:br>
              <a:rPr lang="hi-IN" sz="2200" b="1" dirty="0">
                <a:latin typeface="Nirmala UI" pitchFamily="34" charset="0"/>
                <a:ea typeface="Nirmala UI" pitchFamily="34" charset="0"/>
                <a:cs typeface="Nirmala UI" pitchFamily="34" charset="0"/>
              </a:rPr>
            </a:br>
            <a:br>
              <a:rPr lang="hi-IN" sz="2200" b="1" dirty="0">
                <a:latin typeface="Nirmala UI" pitchFamily="34" charset="0"/>
                <a:ea typeface="Nirmala UI" pitchFamily="34" charset="0"/>
                <a:cs typeface="Nirmala UI" pitchFamily="34" charset="0"/>
              </a:rPr>
            </a:br>
            <a:endParaRPr lang="en-US" sz="3200" b="1" dirty="0">
              <a:latin typeface="Nirmala UI" pitchFamily="34" charset="0"/>
              <a:ea typeface="Nirmala UI" pitchFamily="34" charset="0"/>
              <a:cs typeface="Nirmala U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0514" y="464457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i-IN" dirty="0"/>
              <a:t> </a:t>
            </a:r>
            <a:endParaRPr lang="en-IN" dirty="0"/>
          </a:p>
        </p:txBody>
      </p:sp>
      <p:sp>
        <p:nvSpPr>
          <p:cNvPr id="3" name="TextBox 2"/>
          <p:cNvSpPr txBox="1"/>
          <p:nvPr/>
        </p:nvSpPr>
        <p:spPr>
          <a:xfrm>
            <a:off x="1616765" y="119271"/>
            <a:ext cx="921896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hi-IN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algn="just"/>
            <a:r>
              <a:rPr lang="hi-IN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kila" panose="020B0604020202020204" pitchFamily="34" charset="0"/>
                <a:cs typeface="Kokila" panose="020B0604020202020204" pitchFamily="34" charset="0"/>
              </a:rPr>
              <a:t>जनपद </a:t>
            </a:r>
            <a:r>
              <a:rPr lang="hi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kila" panose="020B0604020202020204" pitchFamily="34" charset="0"/>
                <a:cs typeface="Kokila" panose="020B0604020202020204" pitchFamily="34" charset="0"/>
              </a:rPr>
              <a:t>के विषय विशेषज्ञ अध्यापकों के टीम गठित कर एन.एम.एम. एवं श्रेष्ठ योजना हेतु प्रैक्टिस पेपर तैयार कर समूहों में प्रेषित किया जाना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IN" b="1" dirty="0"/>
          </a:p>
          <a:p>
            <a:pPr algn="just"/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 b="23478"/>
          <a:stretch/>
        </p:blipFill>
        <p:spPr>
          <a:xfrm>
            <a:off x="2372788" y="2043403"/>
            <a:ext cx="3636707" cy="45346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object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133" y="2043405"/>
            <a:ext cx="3826593" cy="45346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3801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ft-Right Arrow 3"/>
          <p:cNvSpPr/>
          <p:nvPr/>
        </p:nvSpPr>
        <p:spPr>
          <a:xfrm>
            <a:off x="1789042" y="768626"/>
            <a:ext cx="10296941" cy="1179442"/>
          </a:xfrm>
          <a:prstGeom prst="left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412" tIns="47705" rIns="95412" bIns="47705" rtlCol="0" anchor="ctr"/>
          <a:lstStyle/>
          <a:p>
            <a:r>
              <a:rPr lang="hi-IN" b="1" dirty="0">
                <a:solidFill>
                  <a:srgbClr val="002060"/>
                </a:solidFill>
              </a:rPr>
              <a:t>       </a:t>
            </a:r>
            <a:r>
              <a:rPr lang="hi-IN" sz="2800" b="1" dirty="0">
                <a:solidFill>
                  <a:srgbClr val="00206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राष्ट्रीय आय एवं योग्यता आधारित छात्रवृत्ति परीक्षा में आगरा जनपद हेतु कुल सीट 269 </a:t>
            </a:r>
            <a:endParaRPr lang="hi-IN" b="1" dirty="0">
              <a:solidFill>
                <a:srgbClr val="002060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4161988324"/>
              </p:ext>
            </p:extLst>
          </p:nvPr>
        </p:nvGraphicFramePr>
        <p:xfrm>
          <a:off x="808383" y="1934816"/>
          <a:ext cx="11277601" cy="3538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1378226" y="5632174"/>
            <a:ext cx="10137913" cy="110103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5412" tIns="47705" rIns="95412" bIns="47705" rtlCol="0" anchor="ctr"/>
          <a:lstStyle/>
          <a:p>
            <a:pPr algn="ctr"/>
            <a:endParaRPr lang="hi-IN" sz="2100" b="1" dirty="0">
              <a:solidFill>
                <a:schemeClr val="bg1"/>
              </a:solidFill>
              <a:cs typeface="+mj-cs"/>
            </a:endParaRPr>
          </a:p>
          <a:p>
            <a:pPr algn="ctr"/>
            <a:r>
              <a:rPr lang="hi-IN" sz="2100" b="1" dirty="0">
                <a:solidFill>
                  <a:schemeClr val="bg1"/>
                </a:solidFill>
                <a:cs typeface="+mj-cs"/>
              </a:rPr>
              <a:t>परीक्षा  वर्ष </a:t>
            </a:r>
            <a:r>
              <a:rPr lang="en-US" sz="2100" b="1" dirty="0">
                <a:solidFill>
                  <a:schemeClr val="bg1"/>
                </a:solidFill>
                <a:cs typeface="+mj-cs"/>
              </a:rPr>
              <a:t>          </a:t>
            </a:r>
            <a:r>
              <a:rPr lang="hi-IN" sz="2100" b="1" dirty="0">
                <a:solidFill>
                  <a:schemeClr val="bg1"/>
                </a:solidFill>
                <a:cs typeface="+mj-cs"/>
              </a:rPr>
              <a:t>  </a:t>
            </a:r>
            <a:r>
              <a:rPr lang="en-US" sz="2100" b="1" dirty="0">
                <a:solidFill>
                  <a:schemeClr val="bg1"/>
                </a:solidFill>
                <a:cs typeface="+mj-cs"/>
              </a:rPr>
              <a:t>2020-21        </a:t>
            </a:r>
            <a:r>
              <a:rPr lang="hi-IN" sz="2100" b="1" dirty="0">
                <a:solidFill>
                  <a:schemeClr val="bg1"/>
                </a:solidFill>
                <a:cs typeface="+mj-cs"/>
              </a:rPr>
              <a:t>    </a:t>
            </a:r>
            <a:r>
              <a:rPr lang="en-US" sz="2100" b="1" dirty="0">
                <a:solidFill>
                  <a:schemeClr val="bg1"/>
                </a:solidFill>
                <a:cs typeface="+mj-cs"/>
              </a:rPr>
              <a:t>   2021-22            </a:t>
            </a:r>
            <a:r>
              <a:rPr lang="hi-IN" sz="2100" b="1" dirty="0">
                <a:solidFill>
                  <a:schemeClr val="bg1"/>
                </a:solidFill>
                <a:cs typeface="+mj-cs"/>
              </a:rPr>
              <a:t>   </a:t>
            </a:r>
            <a:r>
              <a:rPr lang="en-US" sz="2100" b="1" dirty="0">
                <a:solidFill>
                  <a:schemeClr val="bg1"/>
                </a:solidFill>
                <a:cs typeface="+mj-cs"/>
              </a:rPr>
              <a:t>   2022-23         </a:t>
            </a:r>
            <a:r>
              <a:rPr lang="hi-IN" sz="2100" b="1" dirty="0">
                <a:solidFill>
                  <a:schemeClr val="bg1"/>
                </a:solidFill>
                <a:cs typeface="+mj-cs"/>
              </a:rPr>
              <a:t>     </a:t>
            </a:r>
            <a:r>
              <a:rPr lang="en-US" sz="2100" b="1" dirty="0">
                <a:solidFill>
                  <a:schemeClr val="bg1"/>
                </a:solidFill>
                <a:cs typeface="+mj-cs"/>
              </a:rPr>
              <a:t> </a:t>
            </a:r>
            <a:r>
              <a:rPr lang="hi-IN" sz="2100" b="1" dirty="0">
                <a:solidFill>
                  <a:schemeClr val="bg1"/>
                </a:solidFill>
                <a:cs typeface="+mj-cs"/>
              </a:rPr>
              <a:t> </a:t>
            </a:r>
            <a:r>
              <a:rPr lang="en-US" sz="2100" b="1" dirty="0">
                <a:solidFill>
                  <a:schemeClr val="bg1"/>
                </a:solidFill>
                <a:cs typeface="+mj-cs"/>
              </a:rPr>
              <a:t>2023-2</a:t>
            </a:r>
            <a:r>
              <a:rPr lang="hi-IN" sz="2100" b="1" dirty="0">
                <a:solidFill>
                  <a:schemeClr val="bg1"/>
                </a:solidFill>
                <a:cs typeface="+mj-cs"/>
              </a:rPr>
              <a:t>4</a:t>
            </a:r>
            <a:r>
              <a:rPr lang="hi-IN" sz="2100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hi-IN" b="1" dirty="0">
                <a:solidFill>
                  <a:schemeClr val="bg1"/>
                </a:solidFill>
              </a:rPr>
              <a:t>आवेदन </a:t>
            </a:r>
            <a:r>
              <a:rPr lang="en-US" b="1" dirty="0">
                <a:solidFill>
                  <a:schemeClr val="bg1"/>
                </a:solidFill>
              </a:rPr>
              <a:t>          </a:t>
            </a:r>
            <a:r>
              <a:rPr lang="hi-IN" b="1" dirty="0">
                <a:solidFill>
                  <a:schemeClr val="bg1"/>
                </a:solidFill>
              </a:rPr>
              <a:t>     </a:t>
            </a:r>
            <a:r>
              <a:rPr lang="en-US" b="1" dirty="0">
                <a:solidFill>
                  <a:schemeClr val="bg1"/>
                </a:solidFill>
              </a:rPr>
              <a:t>  </a:t>
            </a:r>
            <a:r>
              <a:rPr lang="hi-IN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104     </a:t>
            </a:r>
            <a:r>
              <a:rPr lang="hi-IN" b="1" dirty="0">
                <a:solidFill>
                  <a:schemeClr val="bg1"/>
                </a:solidFill>
              </a:rPr>
              <a:t>      </a:t>
            </a:r>
            <a:r>
              <a:rPr lang="en-US" b="1" dirty="0">
                <a:solidFill>
                  <a:schemeClr val="bg1"/>
                </a:solidFill>
              </a:rPr>
              <a:t>                 1348          </a:t>
            </a:r>
            <a:r>
              <a:rPr lang="hi-IN" b="1" dirty="0">
                <a:solidFill>
                  <a:schemeClr val="bg1"/>
                </a:solidFill>
              </a:rPr>
              <a:t>   </a:t>
            </a:r>
            <a:r>
              <a:rPr lang="en-US" b="1" dirty="0">
                <a:solidFill>
                  <a:schemeClr val="bg1"/>
                </a:solidFill>
              </a:rPr>
              <a:t>          </a:t>
            </a:r>
            <a:r>
              <a:rPr lang="hi-IN" b="1" dirty="0">
                <a:solidFill>
                  <a:schemeClr val="bg1"/>
                </a:solidFill>
              </a:rPr>
              <a:t>   </a:t>
            </a:r>
            <a:r>
              <a:rPr lang="en-US" b="1" dirty="0">
                <a:solidFill>
                  <a:schemeClr val="bg1"/>
                </a:solidFill>
              </a:rPr>
              <a:t> 3349           </a:t>
            </a:r>
            <a:r>
              <a:rPr lang="hi-IN" b="1" dirty="0">
                <a:solidFill>
                  <a:schemeClr val="bg1"/>
                </a:solidFill>
              </a:rPr>
              <a:t>          </a:t>
            </a:r>
            <a:r>
              <a:rPr lang="en-US" b="1" dirty="0">
                <a:solidFill>
                  <a:schemeClr val="bg1"/>
                </a:solidFill>
              </a:rPr>
              <a:t>    3498</a:t>
            </a:r>
            <a:endParaRPr lang="hi-IN" b="1" dirty="0">
              <a:solidFill>
                <a:schemeClr val="bg1"/>
              </a:solidFill>
            </a:endParaRPr>
          </a:p>
          <a:p>
            <a:pPr algn="ctr"/>
            <a:r>
              <a:rPr lang="hi-IN" b="1" dirty="0">
                <a:solidFill>
                  <a:schemeClr val="bg1"/>
                </a:solidFill>
              </a:rPr>
              <a:t>चयन </a:t>
            </a:r>
            <a:r>
              <a:rPr lang="en-US" b="1" dirty="0">
                <a:solidFill>
                  <a:schemeClr val="bg1"/>
                </a:solidFill>
              </a:rPr>
              <a:t>   </a:t>
            </a:r>
            <a:r>
              <a:rPr lang="hi-IN" b="1" dirty="0">
                <a:solidFill>
                  <a:schemeClr val="bg1"/>
                </a:solidFill>
              </a:rPr>
              <a:t>     </a:t>
            </a:r>
            <a:r>
              <a:rPr lang="en-US" b="1" dirty="0">
                <a:solidFill>
                  <a:schemeClr val="bg1"/>
                </a:solidFill>
              </a:rPr>
              <a:t>           </a:t>
            </a:r>
            <a:r>
              <a:rPr lang="hi-IN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18                </a:t>
            </a:r>
            <a:r>
              <a:rPr lang="hi-IN" b="1" dirty="0">
                <a:solidFill>
                  <a:schemeClr val="bg1"/>
                </a:solidFill>
              </a:rPr>
              <a:t>      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hi-IN" b="1" dirty="0">
                <a:solidFill>
                  <a:schemeClr val="bg1"/>
                </a:solidFill>
              </a:rPr>
              <a:t>    </a:t>
            </a:r>
            <a:r>
              <a:rPr lang="en-US" b="1" dirty="0">
                <a:solidFill>
                  <a:schemeClr val="bg1"/>
                </a:solidFill>
              </a:rPr>
              <a:t> 221                </a:t>
            </a:r>
            <a:r>
              <a:rPr lang="hi-IN" b="1" dirty="0">
                <a:solidFill>
                  <a:schemeClr val="bg1"/>
                </a:solidFill>
              </a:rPr>
              <a:t>   </a:t>
            </a:r>
            <a:r>
              <a:rPr lang="en-US" b="1" dirty="0">
                <a:solidFill>
                  <a:schemeClr val="bg1"/>
                </a:solidFill>
              </a:rPr>
              <a:t>   </a:t>
            </a:r>
            <a:r>
              <a:rPr lang="hi-IN" b="1" dirty="0">
                <a:solidFill>
                  <a:schemeClr val="bg1"/>
                </a:solidFill>
              </a:rPr>
              <a:t>  </a:t>
            </a:r>
            <a:r>
              <a:rPr lang="en-US" b="1" dirty="0">
                <a:solidFill>
                  <a:schemeClr val="bg1"/>
                </a:solidFill>
              </a:rPr>
              <a:t> 264          </a:t>
            </a:r>
            <a:r>
              <a:rPr lang="hi-IN" b="1" dirty="0">
                <a:solidFill>
                  <a:schemeClr val="bg1"/>
                </a:solidFill>
              </a:rPr>
              <a:t>         </a:t>
            </a:r>
            <a:r>
              <a:rPr lang="en-US" b="1" dirty="0">
                <a:solidFill>
                  <a:schemeClr val="bg1"/>
                </a:solidFill>
              </a:rPr>
              <a:t>           264</a:t>
            </a:r>
            <a:endParaRPr lang="hi-IN" b="1" dirty="0">
              <a:solidFill>
                <a:schemeClr val="bg1"/>
              </a:solidFill>
            </a:endParaRPr>
          </a:p>
          <a:p>
            <a:pPr algn="ctr"/>
            <a:endParaRPr lang="hi-IN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3763616" y="357809"/>
            <a:ext cx="59899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i-IN" sz="5400" b="1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प्रभाव</a:t>
            </a:r>
            <a:endParaRPr lang="en-IN" sz="5400" b="1" dirty="0">
              <a:solidFill>
                <a:srgbClr val="FF0000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00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5" grpId="0">
        <p:bldAsOne/>
      </p:bldGraphic>
      <p:bldP spid="6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flipH="1">
            <a:off x="3716569" y="344559"/>
            <a:ext cx="6037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dirty="0">
                <a:solidFill>
                  <a:srgbClr val="FF0000"/>
                </a:solidFill>
              </a:rPr>
              <a:t>  </a:t>
            </a:r>
            <a:r>
              <a:rPr lang="hi-IN" sz="3200" b="1" dirty="0">
                <a:solidFill>
                  <a:srgbClr val="FF0000"/>
                </a:solidFill>
              </a:rPr>
              <a:t>नवाचार/वेस्ट प्रेक्टिस का प्रभाव</a:t>
            </a:r>
            <a:endParaRPr lang="en-IN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067191246"/>
              </p:ext>
            </p:extLst>
          </p:nvPr>
        </p:nvGraphicFramePr>
        <p:xfrm>
          <a:off x="1391478" y="1245704"/>
          <a:ext cx="9777367" cy="2994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0" name="object 13"/>
          <p:cNvGrpSpPr/>
          <p:nvPr/>
        </p:nvGrpSpPr>
        <p:grpSpPr>
          <a:xfrm>
            <a:off x="1008343" y="5326944"/>
            <a:ext cx="10547552" cy="886792"/>
            <a:chOff x="902208" y="6007607"/>
            <a:chExt cx="8255634" cy="1169035"/>
          </a:xfrm>
        </p:grpSpPr>
        <p:sp>
          <p:nvSpPr>
            <p:cNvPr id="11" name="object 14"/>
            <p:cNvSpPr/>
            <p:nvPr/>
          </p:nvSpPr>
          <p:spPr>
            <a:xfrm>
              <a:off x="914400" y="6019799"/>
              <a:ext cx="8229600" cy="1143000"/>
            </a:xfrm>
            <a:custGeom>
              <a:avLst/>
              <a:gdLst/>
              <a:ahLst/>
              <a:cxnLst/>
              <a:rect l="l" t="t" r="r" b="b"/>
              <a:pathLst>
                <a:path w="8229600" h="1143000">
                  <a:moveTo>
                    <a:pt x="8039100" y="1143000"/>
                  </a:moveTo>
                  <a:lnTo>
                    <a:pt x="190500" y="1143000"/>
                  </a:lnTo>
                  <a:lnTo>
                    <a:pt x="146837" y="1138045"/>
                  </a:lnTo>
                  <a:lnTo>
                    <a:pt x="106746" y="1123894"/>
                  </a:lnTo>
                  <a:lnTo>
                    <a:pt x="71374" y="1101612"/>
                  </a:lnTo>
                  <a:lnTo>
                    <a:pt x="41867" y="1072265"/>
                  </a:lnTo>
                  <a:lnTo>
                    <a:pt x="19372" y="1036919"/>
                  </a:lnTo>
                  <a:lnTo>
                    <a:pt x="5034" y="996642"/>
                  </a:lnTo>
                  <a:lnTo>
                    <a:pt x="0" y="952500"/>
                  </a:lnTo>
                  <a:lnTo>
                    <a:pt x="0" y="190500"/>
                  </a:lnTo>
                  <a:lnTo>
                    <a:pt x="5034" y="146837"/>
                  </a:lnTo>
                  <a:lnTo>
                    <a:pt x="19372" y="106746"/>
                  </a:lnTo>
                  <a:lnTo>
                    <a:pt x="41867" y="71374"/>
                  </a:lnTo>
                  <a:lnTo>
                    <a:pt x="71374" y="41867"/>
                  </a:lnTo>
                  <a:lnTo>
                    <a:pt x="106746" y="19372"/>
                  </a:lnTo>
                  <a:lnTo>
                    <a:pt x="146837" y="5034"/>
                  </a:lnTo>
                  <a:lnTo>
                    <a:pt x="190500" y="0"/>
                  </a:lnTo>
                  <a:lnTo>
                    <a:pt x="8039100" y="0"/>
                  </a:lnTo>
                  <a:lnTo>
                    <a:pt x="8083242" y="5034"/>
                  </a:lnTo>
                  <a:lnTo>
                    <a:pt x="8123519" y="19372"/>
                  </a:lnTo>
                  <a:lnTo>
                    <a:pt x="8158865" y="41867"/>
                  </a:lnTo>
                  <a:lnTo>
                    <a:pt x="8188212" y="71374"/>
                  </a:lnTo>
                  <a:lnTo>
                    <a:pt x="8210494" y="106746"/>
                  </a:lnTo>
                  <a:lnTo>
                    <a:pt x="8224645" y="146837"/>
                  </a:lnTo>
                  <a:lnTo>
                    <a:pt x="8229600" y="190500"/>
                  </a:lnTo>
                  <a:lnTo>
                    <a:pt x="8229600" y="952500"/>
                  </a:lnTo>
                  <a:lnTo>
                    <a:pt x="8224645" y="996642"/>
                  </a:lnTo>
                  <a:lnTo>
                    <a:pt x="8210494" y="1036919"/>
                  </a:lnTo>
                  <a:lnTo>
                    <a:pt x="8188212" y="1072265"/>
                  </a:lnTo>
                  <a:lnTo>
                    <a:pt x="8158865" y="1101612"/>
                  </a:lnTo>
                  <a:lnTo>
                    <a:pt x="8123519" y="1123894"/>
                  </a:lnTo>
                  <a:lnTo>
                    <a:pt x="8083242" y="1138045"/>
                  </a:lnTo>
                  <a:lnTo>
                    <a:pt x="8039100" y="1143000"/>
                  </a:lnTo>
                  <a:close/>
                </a:path>
              </a:pathLst>
            </a:custGeom>
            <a:solidFill>
              <a:srgbClr val="4F80B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5"/>
            <p:cNvSpPr/>
            <p:nvPr/>
          </p:nvSpPr>
          <p:spPr>
            <a:xfrm>
              <a:off x="902208" y="6007607"/>
              <a:ext cx="8255634" cy="1169035"/>
            </a:xfrm>
            <a:custGeom>
              <a:avLst/>
              <a:gdLst/>
              <a:ahLst/>
              <a:cxnLst/>
              <a:rect l="l" t="t" r="r" b="b"/>
              <a:pathLst>
                <a:path w="8255634" h="1169034">
                  <a:moveTo>
                    <a:pt x="8052816" y="1168908"/>
                  </a:moveTo>
                  <a:lnTo>
                    <a:pt x="204216" y="1168908"/>
                  </a:lnTo>
                  <a:lnTo>
                    <a:pt x="182880" y="1167384"/>
                  </a:lnTo>
                  <a:lnTo>
                    <a:pt x="143256" y="1159764"/>
                  </a:lnTo>
                  <a:lnTo>
                    <a:pt x="106680" y="1144524"/>
                  </a:lnTo>
                  <a:lnTo>
                    <a:pt x="74676" y="1123188"/>
                  </a:lnTo>
                  <a:lnTo>
                    <a:pt x="47244" y="1095756"/>
                  </a:lnTo>
                  <a:lnTo>
                    <a:pt x="24384" y="1062228"/>
                  </a:lnTo>
                  <a:lnTo>
                    <a:pt x="9144" y="1027176"/>
                  </a:lnTo>
                  <a:lnTo>
                    <a:pt x="1524" y="987552"/>
                  </a:lnTo>
                  <a:lnTo>
                    <a:pt x="0" y="966216"/>
                  </a:lnTo>
                  <a:lnTo>
                    <a:pt x="108" y="202692"/>
                  </a:lnTo>
                  <a:lnTo>
                    <a:pt x="1306" y="185928"/>
                  </a:lnTo>
                  <a:lnTo>
                    <a:pt x="1415" y="184404"/>
                  </a:lnTo>
                  <a:lnTo>
                    <a:pt x="9144" y="143256"/>
                  </a:lnTo>
                  <a:lnTo>
                    <a:pt x="24384" y="106680"/>
                  </a:lnTo>
                  <a:lnTo>
                    <a:pt x="45720" y="74676"/>
                  </a:lnTo>
                  <a:lnTo>
                    <a:pt x="73152" y="47244"/>
                  </a:lnTo>
                  <a:lnTo>
                    <a:pt x="106680" y="24384"/>
                  </a:lnTo>
                  <a:lnTo>
                    <a:pt x="141732" y="9144"/>
                  </a:lnTo>
                  <a:lnTo>
                    <a:pt x="181356" y="1524"/>
                  </a:lnTo>
                  <a:lnTo>
                    <a:pt x="202692" y="0"/>
                  </a:lnTo>
                  <a:lnTo>
                    <a:pt x="8051292" y="0"/>
                  </a:lnTo>
                  <a:lnTo>
                    <a:pt x="8092440" y="4572"/>
                  </a:lnTo>
                  <a:lnTo>
                    <a:pt x="8130540" y="15240"/>
                  </a:lnTo>
                  <a:lnTo>
                    <a:pt x="8151223" y="25908"/>
                  </a:lnTo>
                  <a:lnTo>
                    <a:pt x="185928" y="25908"/>
                  </a:lnTo>
                  <a:lnTo>
                    <a:pt x="167640" y="28956"/>
                  </a:lnTo>
                  <a:lnTo>
                    <a:pt x="118872" y="47244"/>
                  </a:lnTo>
                  <a:lnTo>
                    <a:pt x="77724" y="77724"/>
                  </a:lnTo>
                  <a:lnTo>
                    <a:pt x="47244" y="118872"/>
                  </a:lnTo>
                  <a:lnTo>
                    <a:pt x="28956" y="167640"/>
                  </a:lnTo>
                  <a:lnTo>
                    <a:pt x="25908" y="184404"/>
                  </a:lnTo>
                  <a:lnTo>
                    <a:pt x="25908" y="982980"/>
                  </a:lnTo>
                  <a:lnTo>
                    <a:pt x="39624" y="1034796"/>
                  </a:lnTo>
                  <a:lnTo>
                    <a:pt x="65532" y="1077468"/>
                  </a:lnTo>
                  <a:lnTo>
                    <a:pt x="103632" y="1112520"/>
                  </a:lnTo>
                  <a:lnTo>
                    <a:pt x="149352" y="1135380"/>
                  </a:lnTo>
                  <a:lnTo>
                    <a:pt x="184404" y="1143000"/>
                  </a:lnTo>
                  <a:lnTo>
                    <a:pt x="8151223" y="1143000"/>
                  </a:lnTo>
                  <a:lnTo>
                    <a:pt x="8148828" y="1144524"/>
                  </a:lnTo>
                  <a:lnTo>
                    <a:pt x="8132064" y="1152144"/>
                  </a:lnTo>
                  <a:lnTo>
                    <a:pt x="8113776" y="1159764"/>
                  </a:lnTo>
                  <a:lnTo>
                    <a:pt x="8093964" y="1164336"/>
                  </a:lnTo>
                  <a:lnTo>
                    <a:pt x="8074152" y="1167384"/>
                  </a:lnTo>
                  <a:lnTo>
                    <a:pt x="8052816" y="1168908"/>
                  </a:lnTo>
                  <a:close/>
                </a:path>
                <a:path w="8255634" h="1169034">
                  <a:moveTo>
                    <a:pt x="8151223" y="1143000"/>
                  </a:moveTo>
                  <a:lnTo>
                    <a:pt x="8069580" y="1143000"/>
                  </a:lnTo>
                  <a:lnTo>
                    <a:pt x="8087868" y="1139952"/>
                  </a:lnTo>
                  <a:lnTo>
                    <a:pt x="8104632" y="1135380"/>
                  </a:lnTo>
                  <a:lnTo>
                    <a:pt x="8164068" y="1103376"/>
                  </a:lnTo>
                  <a:lnTo>
                    <a:pt x="8199120" y="1065276"/>
                  </a:lnTo>
                  <a:lnTo>
                    <a:pt x="8221980" y="1019556"/>
                  </a:lnTo>
                  <a:lnTo>
                    <a:pt x="8229600" y="984504"/>
                  </a:lnTo>
                  <a:lnTo>
                    <a:pt x="8229600" y="185928"/>
                  </a:lnTo>
                  <a:lnTo>
                    <a:pt x="8215884" y="134112"/>
                  </a:lnTo>
                  <a:lnTo>
                    <a:pt x="8189976" y="91440"/>
                  </a:lnTo>
                  <a:lnTo>
                    <a:pt x="8151876" y="56388"/>
                  </a:lnTo>
                  <a:lnTo>
                    <a:pt x="8106156" y="33528"/>
                  </a:lnTo>
                  <a:lnTo>
                    <a:pt x="8071104" y="25908"/>
                  </a:lnTo>
                  <a:lnTo>
                    <a:pt x="8151223" y="25908"/>
                  </a:lnTo>
                  <a:lnTo>
                    <a:pt x="8208264" y="73152"/>
                  </a:lnTo>
                  <a:lnTo>
                    <a:pt x="8231123" y="106680"/>
                  </a:lnTo>
                  <a:lnTo>
                    <a:pt x="8246364" y="141732"/>
                  </a:lnTo>
                  <a:lnTo>
                    <a:pt x="8253984" y="181356"/>
                  </a:lnTo>
                  <a:lnTo>
                    <a:pt x="8255507" y="202692"/>
                  </a:lnTo>
                  <a:lnTo>
                    <a:pt x="8255399" y="966216"/>
                  </a:lnTo>
                  <a:lnTo>
                    <a:pt x="8254201" y="982980"/>
                  </a:lnTo>
                  <a:lnTo>
                    <a:pt x="8254093" y="984504"/>
                  </a:lnTo>
                  <a:lnTo>
                    <a:pt x="8246364" y="1025652"/>
                  </a:lnTo>
                  <a:lnTo>
                    <a:pt x="8231123" y="1062228"/>
                  </a:lnTo>
                  <a:lnTo>
                    <a:pt x="8209788" y="1094232"/>
                  </a:lnTo>
                  <a:lnTo>
                    <a:pt x="8182356" y="1121664"/>
                  </a:lnTo>
                  <a:lnTo>
                    <a:pt x="8165592" y="1133856"/>
                  </a:lnTo>
                  <a:lnTo>
                    <a:pt x="8151223" y="1143000"/>
                  </a:lnTo>
                  <a:close/>
                </a:path>
              </a:pathLst>
            </a:custGeom>
            <a:solidFill>
              <a:srgbClr val="385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16"/>
          <p:cNvSpPr txBox="1"/>
          <p:nvPr/>
        </p:nvSpPr>
        <p:spPr>
          <a:xfrm>
            <a:off x="1328584" y="5387218"/>
            <a:ext cx="9935764" cy="720598"/>
          </a:xfrm>
          <a:prstGeom prst="rect">
            <a:avLst/>
          </a:prstGeom>
        </p:spPr>
        <p:txBody>
          <a:bodyPr vert="horz" wrap="square" lIns="0" tIns="12589" rIns="0" bIns="0" rtlCol="0">
            <a:spAutoFit/>
          </a:bodyPr>
          <a:lstStyle/>
          <a:p>
            <a:pPr marL="13252">
              <a:spcBef>
                <a:spcPts val="99"/>
              </a:spcBef>
              <a:tabLst>
                <a:tab pos="2617872" algn="l"/>
              </a:tabLst>
            </a:pPr>
            <a:r>
              <a:rPr lang="hi-IN" sz="2300" b="1" dirty="0">
                <a:solidFill>
                  <a:srgbClr val="FFFFFF"/>
                </a:solidFill>
                <a:latin typeface="Nirmala UI"/>
                <a:cs typeface="Nirmala UI"/>
              </a:rPr>
              <a:t>   </a:t>
            </a:r>
            <a:r>
              <a:rPr sz="2300" b="1" dirty="0" err="1">
                <a:solidFill>
                  <a:srgbClr val="FFFFFF"/>
                </a:solidFill>
                <a:latin typeface="Nirmala UI"/>
                <a:cs typeface="Nirmala UI"/>
              </a:rPr>
              <a:t>चयन</a:t>
            </a:r>
            <a:r>
              <a:rPr sz="2300" b="1" spc="-31" dirty="0">
                <a:solidFill>
                  <a:srgbClr val="FFFFFF"/>
                </a:solidFill>
                <a:latin typeface="Nirmala UI"/>
                <a:cs typeface="Nirmala UI"/>
              </a:rPr>
              <a:t> </a:t>
            </a:r>
            <a:r>
              <a:rPr lang="hi-IN" sz="2300" b="1" spc="-27" dirty="0">
                <a:solidFill>
                  <a:srgbClr val="FFFFFF"/>
                </a:solidFill>
                <a:latin typeface="Nirmala UI"/>
                <a:cs typeface="Nirmala UI"/>
              </a:rPr>
              <a:t>वर्ष</a:t>
            </a:r>
            <a:r>
              <a:rPr lang="hi-IN" sz="2300" b="1" dirty="0">
                <a:solidFill>
                  <a:srgbClr val="FFFFFF"/>
                </a:solidFill>
                <a:latin typeface="Nirmala UI"/>
                <a:cs typeface="Nirmala UI"/>
              </a:rPr>
              <a:t>            </a:t>
            </a:r>
            <a:r>
              <a:rPr sz="2300" b="1" spc="-11" dirty="0">
                <a:solidFill>
                  <a:srgbClr val="FFFFFF"/>
                </a:solidFill>
                <a:latin typeface="Calibri"/>
                <a:cs typeface="Calibri"/>
              </a:rPr>
              <a:t>2022-</a:t>
            </a:r>
            <a:r>
              <a:rPr sz="2300" b="1" spc="-27" dirty="0">
                <a:solidFill>
                  <a:srgbClr val="FFFFFF"/>
                </a:solidFill>
                <a:latin typeface="Calibri"/>
                <a:cs typeface="Calibri"/>
              </a:rPr>
              <a:t>23</a:t>
            </a:r>
            <a:r>
              <a:rPr lang="hi-IN" sz="2300" b="1" spc="-27" dirty="0">
                <a:solidFill>
                  <a:srgbClr val="FFFFFF"/>
                </a:solidFill>
                <a:latin typeface="Calibri"/>
                <a:cs typeface="Calibri"/>
              </a:rPr>
              <a:t>		2023-24		2024-25	</a:t>
            </a:r>
            <a:endParaRPr sz="2300" dirty="0">
              <a:latin typeface="Calibri"/>
              <a:cs typeface="Calibri"/>
            </a:endParaRPr>
          </a:p>
          <a:p>
            <a:pPr marL="13252">
              <a:tabLst>
                <a:tab pos="2921336" algn="l"/>
              </a:tabLst>
            </a:pPr>
            <a:r>
              <a:rPr sz="2300" b="1" dirty="0" err="1">
                <a:solidFill>
                  <a:srgbClr val="FFFFFF"/>
                </a:solidFill>
                <a:latin typeface="Nirmala UI"/>
                <a:cs typeface="Nirmala UI"/>
              </a:rPr>
              <a:t>चयिनत</a:t>
            </a:r>
            <a:r>
              <a:rPr sz="2300" b="1" spc="-5" dirty="0">
                <a:solidFill>
                  <a:srgbClr val="FFFFFF"/>
                </a:solidFill>
                <a:latin typeface="Nirmala UI"/>
                <a:cs typeface="Nirmala UI"/>
              </a:rPr>
              <a:t> </a:t>
            </a:r>
            <a:r>
              <a:rPr lang="hi-IN" sz="2300" b="1" spc="-5" dirty="0">
                <a:solidFill>
                  <a:srgbClr val="FFFFFF"/>
                </a:solidFill>
                <a:latin typeface="Nirmala UI"/>
                <a:cs typeface="Nirmala UI"/>
              </a:rPr>
              <a:t>विद्यार्थी           </a:t>
            </a:r>
            <a:r>
              <a:rPr sz="2300" b="1" spc="-52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lang="hi-IN" sz="2300" b="1" spc="-52" dirty="0">
                <a:solidFill>
                  <a:srgbClr val="FFFFFF"/>
                </a:solidFill>
                <a:latin typeface="Calibri"/>
                <a:cs typeface="Calibri"/>
              </a:rPr>
              <a:t>			       25			      46</a:t>
            </a:r>
            <a:endParaRPr sz="23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341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Graphic spid="8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8362" y="1453527"/>
            <a:ext cx="4450299" cy="23158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4762" y="3971330"/>
            <a:ext cx="4450299" cy="27187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30706" y="1453526"/>
            <a:ext cx="5502377" cy="23158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object 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49574" y="4045114"/>
            <a:ext cx="5337227" cy="27187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821634" y="43188"/>
            <a:ext cx="10591783" cy="650340"/>
          </a:xfrm>
          <a:prstGeom prst="rect">
            <a:avLst/>
          </a:prstGeom>
          <a:noFill/>
        </p:spPr>
        <p:txBody>
          <a:bodyPr wrap="square" lIns="95412" tIns="47705" rIns="95412" bIns="47705" rtlCol="0">
            <a:spAutoFit/>
          </a:bodyPr>
          <a:lstStyle/>
          <a:p>
            <a:pPr algn="ctr"/>
            <a:r>
              <a:rPr lang="hi-IN" sz="2700" b="1" dirty="0"/>
              <a:t> </a:t>
            </a:r>
            <a:r>
              <a:rPr lang="hi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kila" panose="020B0604020202020204" pitchFamily="34" charset="0"/>
                <a:cs typeface="Kokila" panose="020B0604020202020204" pitchFamily="34" charset="0"/>
              </a:rPr>
              <a:t>बच्चों एवं विद्यालय हेतु प्रोत्साहन के लिए किये गए प्रयास</a:t>
            </a:r>
            <a:endParaRPr lang="en-IN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92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00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603</TotalTime>
  <Words>467</Words>
  <Application>Microsoft Office PowerPoint</Application>
  <PresentationFormat>Widescreen</PresentationFormat>
  <Paragraphs>77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Kokila</vt:lpstr>
      <vt:lpstr>Nirmala UI</vt:lpstr>
      <vt:lpstr>Wingdings</vt:lpstr>
      <vt:lpstr>Office Theme</vt:lpstr>
      <vt:lpstr>Custom Design</vt:lpstr>
      <vt:lpstr> प्रतियोगी परीक्षाओं में सफलता </vt:lpstr>
      <vt:lpstr>नवाचार का कारण </vt:lpstr>
      <vt:lpstr>                  </vt:lpstr>
      <vt:lpstr>                  </vt:lpstr>
      <vt:lpstr>                  </vt:lpstr>
      <vt:lpstr>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Idea</dc:title>
  <dc:creator>Windows User</dc:creator>
  <cp:lastModifiedBy>Lalbahadur</cp:lastModifiedBy>
  <cp:revision>68</cp:revision>
  <dcterms:created xsi:type="dcterms:W3CDTF">2025-01-08T11:05:00Z</dcterms:created>
  <dcterms:modified xsi:type="dcterms:W3CDTF">2025-08-12T08:21:26Z</dcterms:modified>
</cp:coreProperties>
</file>