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67" r:id="rId3"/>
    <p:sldId id="258" r:id="rId4"/>
    <p:sldId id="268" r:id="rId5"/>
    <p:sldId id="265" r:id="rId6"/>
  </p:sldIdLst>
  <p:sldSz cx="18288000" cy="10287000"/>
  <p:notesSz cx="6858000" cy="9144000"/>
  <p:embeddedFontLst>
    <p:embeddedFont>
      <p:font typeface="Kokila" panose="020B0604020202020204" pitchFamily="34" charset="0"/>
      <p:regular r:id="rId7"/>
      <p:bold r:id="rId8"/>
      <p:italic r:id="rId9"/>
      <p:boldItalic r:id="rId10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84" userDrawn="1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2C84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52" d="100"/>
          <a:sy n="52" d="100"/>
        </p:scale>
        <p:origin x="850" y="62"/>
      </p:cViewPr>
      <p:guideLst>
        <p:guide orient="horz" pos="2184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2.fntdata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font" Target="fonts/font1.fntdata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font" Target="fonts/font4.fntdata"/><Relationship Id="rId4" Type="http://schemas.openxmlformats.org/officeDocument/2006/relationships/slide" Target="slides/slide3.xml"/><Relationship Id="rId9" Type="http://schemas.openxmlformats.org/officeDocument/2006/relationships/font" Target="fonts/font3.fntdata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8/13/2025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8/13/2025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2C84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11" Type="http://schemas.microsoft.com/office/2007/relationships/hdphoto" Target="../media/hdphoto1.wdp"/><Relationship Id="rId5" Type="http://schemas.openxmlformats.org/officeDocument/2006/relationships/image" Target="../media/image6.svg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10.sv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svg"/><Relationship Id="rId7" Type="http://schemas.microsoft.com/office/2007/relationships/hdphoto" Target="../media/hdphoto2.wd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sv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sv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9"/>
          <p:cNvSpPr txBox="1"/>
          <p:nvPr/>
        </p:nvSpPr>
        <p:spPr>
          <a:xfrm>
            <a:off x="1143000" y="5851953"/>
            <a:ext cx="8686800" cy="176971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hi-IN" sz="11500" b="1" dirty="0">
                <a:solidFill>
                  <a:schemeClr val="tx2"/>
                </a:solidFill>
                <a:latin typeface="Kokila" panose="020B0604020202020204" pitchFamily="34" charset="0"/>
                <a:cs typeface="Kokila" panose="020B0604020202020204" pitchFamily="34" charset="0"/>
              </a:rPr>
              <a:t>स्कूल चिन्ड्रेन बैंक 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10363200" y="7263776"/>
            <a:ext cx="7829551" cy="270843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hi-IN" sz="4400" b="1" dirty="0">
                <a:latin typeface="Kokila" panose="020B0604020202020204" pitchFamily="34" charset="0"/>
                <a:cs typeface="Kokila" panose="020B0604020202020204" pitchFamily="34" charset="0"/>
              </a:rPr>
              <a:t>चंपा शर्मा</a:t>
            </a:r>
          </a:p>
          <a:p>
            <a:pPr marL="0" indent="0" algn="ctr">
              <a:buNone/>
            </a:pPr>
            <a:r>
              <a:rPr lang="en-US" sz="4400" b="1" dirty="0">
                <a:latin typeface="Kokila" panose="020B0604020202020204" pitchFamily="34" charset="0"/>
                <a:cs typeface="Kokila" panose="020B0604020202020204" pitchFamily="34" charset="0"/>
              </a:rPr>
              <a:t>(</a:t>
            </a:r>
            <a:r>
              <a:rPr lang="hi-IN" sz="4400" b="1" dirty="0">
                <a:latin typeface="Kokila" panose="020B0604020202020204" pitchFamily="34" charset="0"/>
                <a:cs typeface="Kokila" panose="020B0604020202020204" pitchFamily="34" charset="0"/>
              </a:rPr>
              <a:t>सहायक अध्यापक</a:t>
            </a:r>
            <a:r>
              <a:rPr lang="en-US" sz="4400" b="1" dirty="0">
                <a:latin typeface="Kokila" panose="020B0604020202020204" pitchFamily="34" charset="0"/>
                <a:cs typeface="Kokila" panose="020B0604020202020204" pitchFamily="34" charset="0"/>
              </a:rPr>
              <a:t>)</a:t>
            </a:r>
            <a:br>
              <a:rPr lang="hi-IN" sz="4400" b="1" dirty="0">
                <a:latin typeface="Kokila" panose="020B0604020202020204" pitchFamily="34" charset="0"/>
                <a:cs typeface="Kokila" panose="020B0604020202020204" pitchFamily="34" charset="0"/>
              </a:rPr>
            </a:br>
            <a:r>
              <a:rPr lang="hi-IN" sz="4400" b="1" dirty="0">
                <a:latin typeface="Kokila" panose="020B0604020202020204" pitchFamily="34" charset="0"/>
                <a:cs typeface="Kokila" panose="020B0604020202020204" pitchFamily="34" charset="0"/>
              </a:rPr>
              <a:t>कंपोजिट आदर्श मसवानी नगर क्षेत्र</a:t>
            </a:r>
            <a:endParaRPr lang="en-IN" sz="4400" b="1" dirty="0">
              <a:latin typeface="Kokila" panose="020B0604020202020204" pitchFamily="34" charset="0"/>
              <a:cs typeface="Kokila" panose="020B0604020202020204" pitchFamily="34" charset="0"/>
            </a:endParaRPr>
          </a:p>
          <a:p>
            <a:pPr marL="0" indent="0" algn="ctr">
              <a:buNone/>
            </a:pPr>
            <a:r>
              <a:rPr lang="hi-IN" sz="4400" b="1" dirty="0">
                <a:latin typeface="Kokila" panose="020B0604020202020204" pitchFamily="34" charset="0"/>
                <a:cs typeface="Kokila" panose="020B0604020202020204" pitchFamily="34" charset="0"/>
              </a:rPr>
              <a:t>जनपद - फतेहपुर</a:t>
            </a:r>
          </a:p>
        </p:txBody>
      </p:sp>
      <p:sp>
        <p:nvSpPr>
          <p:cNvPr id="12" name="Circle: Hollow 11">
            <a:extLst>
              <a:ext uri="{FF2B5EF4-FFF2-40B4-BE49-F238E27FC236}">
                <a16:creationId xmlns:a16="http://schemas.microsoft.com/office/drawing/2014/main" id="{49A2DA45-582E-45F8-B918-18AACF1B793A}"/>
              </a:ext>
            </a:extLst>
          </p:cNvPr>
          <p:cNvSpPr/>
          <p:nvPr/>
        </p:nvSpPr>
        <p:spPr>
          <a:xfrm>
            <a:off x="7848600" y="482928"/>
            <a:ext cx="2590801" cy="2590800"/>
          </a:xfrm>
          <a:prstGeom prst="donut">
            <a:avLst>
              <a:gd name="adj" fmla="val 3670"/>
            </a:avLst>
          </a:prstGeom>
          <a:gradFill>
            <a:gsLst>
              <a:gs pos="7000">
                <a:srgbClr val="CCFFFF"/>
              </a:gs>
              <a:gs pos="22378">
                <a:srgbClr val="CCFF33"/>
              </a:gs>
              <a:gs pos="61000">
                <a:srgbClr val="00F5FF"/>
              </a:gs>
              <a:gs pos="81000">
                <a:srgbClr val="0066FF"/>
              </a:gs>
              <a:gs pos="40000">
                <a:srgbClr val="FF6600"/>
              </a:gs>
              <a:gs pos="6000">
                <a:srgbClr val="00FAFF"/>
              </a:gs>
              <a:gs pos="100000">
                <a:srgbClr val="99FF99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>
              <a:solidFill>
                <a:schemeClr val="tx1"/>
              </a:solidFill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074E461D-C148-4AD9-9F84-445FD81C290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5469" y="419100"/>
            <a:ext cx="2590800" cy="261852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4ACF0F2-219C-4BE7-B530-93FFB9C1882A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29932" y="5143500"/>
            <a:ext cx="1696085" cy="1577547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>
            <a:extLst>
              <a:ext uri="{FF2B5EF4-FFF2-40B4-BE49-F238E27FC236}">
                <a16:creationId xmlns:a16="http://schemas.microsoft.com/office/drawing/2014/main" id="{4DDF2373-4C9F-421F-AB46-10A32C8B786C}"/>
              </a:ext>
            </a:extLst>
          </p:cNvPr>
          <p:cNvSpPr txBox="1"/>
          <p:nvPr/>
        </p:nvSpPr>
        <p:spPr>
          <a:xfrm>
            <a:off x="504840" y="749325"/>
            <a:ext cx="17292058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hi-IN" sz="8800" b="1" u="sng">
                <a:solidFill>
                  <a:schemeClr val="tx2"/>
                </a:solidFill>
                <a:latin typeface="Kokila" panose="020B0604020202020204" pitchFamily="34" charset="0"/>
                <a:cs typeface="Kokila" panose="020B0604020202020204" pitchFamily="34" charset="0"/>
              </a:rPr>
              <a:t> </a:t>
            </a:r>
            <a:r>
              <a:rPr lang="hi-IN" sz="8800" b="1" u="sng" dirty="0">
                <a:solidFill>
                  <a:schemeClr val="tx2"/>
                </a:solidFill>
                <a:latin typeface="Kokila" panose="020B0604020202020204" pitchFamily="34" charset="0"/>
                <a:cs typeface="Kokila" panose="020B0604020202020204" pitchFamily="34" charset="0"/>
              </a:rPr>
              <a:t>उद्देश्य</a:t>
            </a:r>
            <a:endParaRPr lang="en-US" sz="8800" b="1" u="sng" dirty="0">
              <a:solidFill>
                <a:schemeClr val="tx2"/>
              </a:solidFill>
              <a:latin typeface="Kokila" panose="020B0604020202020204" pitchFamily="34" charset="0"/>
              <a:cs typeface="Kokila" panose="020B0604020202020204" pitchFamily="34" charset="0"/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113C1A54-78CC-4D96-BF4D-06F95AB19D2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alphaModFix amt="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2360" y="1781860"/>
            <a:ext cx="6723280" cy="6723280"/>
          </a:xfrm>
          <a:prstGeom prst="rect">
            <a:avLst/>
          </a:prstGeom>
        </p:spPr>
      </p:pic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0E090F15-5252-40EC-9AC8-96232835375B}"/>
              </a:ext>
            </a:extLst>
          </p:cNvPr>
          <p:cNvSpPr/>
          <p:nvPr/>
        </p:nvSpPr>
        <p:spPr>
          <a:xfrm>
            <a:off x="3352800" y="2933700"/>
            <a:ext cx="8763000" cy="1606986"/>
          </a:xfrm>
          <a:prstGeom prst="roundRect">
            <a:avLst/>
          </a:prstGeom>
          <a:noFill/>
          <a:ln w="793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2E180667-D029-483E-8F65-2C0B0284199D}"/>
              </a:ext>
            </a:extLst>
          </p:cNvPr>
          <p:cNvSpPr/>
          <p:nvPr/>
        </p:nvSpPr>
        <p:spPr>
          <a:xfrm>
            <a:off x="3352800" y="4878080"/>
            <a:ext cx="8763000" cy="1789420"/>
          </a:xfrm>
          <a:prstGeom prst="roundRect">
            <a:avLst/>
          </a:prstGeom>
          <a:noFill/>
          <a:ln w="793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FA5A255E-CC90-4012-BB24-4D33FEC9B461}"/>
              </a:ext>
            </a:extLst>
          </p:cNvPr>
          <p:cNvSpPr/>
          <p:nvPr/>
        </p:nvSpPr>
        <p:spPr>
          <a:xfrm>
            <a:off x="3352800" y="7076260"/>
            <a:ext cx="8763000" cy="1606986"/>
          </a:xfrm>
          <a:prstGeom prst="roundRect">
            <a:avLst/>
          </a:prstGeom>
          <a:noFill/>
          <a:ln w="793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63F5FDFF-7219-4661-A305-BBB88285CB43}"/>
              </a:ext>
            </a:extLst>
          </p:cNvPr>
          <p:cNvSpPr txBox="1"/>
          <p:nvPr/>
        </p:nvSpPr>
        <p:spPr>
          <a:xfrm>
            <a:off x="3581400" y="3040440"/>
            <a:ext cx="8382000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hi-IN" sz="4800" b="1" dirty="0">
                <a:latin typeface="Kokila" panose="020B0604020202020204" pitchFamily="34" charset="0"/>
                <a:cs typeface="Kokila" panose="020B0604020202020204" pitchFamily="34" charset="0"/>
              </a:rPr>
              <a:t>बच्चों में फिजूलखर्ची पर रोक लगाकर बचत की आदत विकसित करना।</a:t>
            </a:r>
            <a:endParaRPr lang="en-US" sz="4800" b="1" dirty="0">
              <a:latin typeface="Kokila" panose="020B0604020202020204" pitchFamily="34" charset="0"/>
              <a:cs typeface="Kokila" panose="020B0604020202020204" pitchFamily="34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97EDC21A-7854-4244-B0BC-610A1B3AFFEC}"/>
              </a:ext>
            </a:extLst>
          </p:cNvPr>
          <p:cNvSpPr txBox="1"/>
          <p:nvPr/>
        </p:nvSpPr>
        <p:spPr>
          <a:xfrm>
            <a:off x="3581400" y="5067300"/>
            <a:ext cx="8534400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hi-IN" sz="4800" b="1" dirty="0">
                <a:latin typeface="Kokila" panose="020B0604020202020204" pitchFamily="34" charset="0"/>
                <a:cs typeface="Kokila" panose="020B0604020202020204" pitchFamily="34" charset="0"/>
              </a:rPr>
              <a:t>विद्यालय स्तर पर बैकिंग प्रणाली से संबंधित ज्ञान एवं व्यवहारिक अनुभव प्रदान करना।</a:t>
            </a:r>
            <a:endParaRPr lang="en-US" sz="4800" b="1" dirty="0">
              <a:latin typeface="Kokila" panose="020B0604020202020204" pitchFamily="34" charset="0"/>
              <a:cs typeface="Kokila" panose="020B0604020202020204" pitchFamily="34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AD382D6A-828F-403A-9D03-A6F1B572C2B6}"/>
              </a:ext>
            </a:extLst>
          </p:cNvPr>
          <p:cNvSpPr txBox="1"/>
          <p:nvPr/>
        </p:nvSpPr>
        <p:spPr>
          <a:xfrm>
            <a:off x="3581400" y="7200900"/>
            <a:ext cx="8534400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hi-IN" sz="4800" b="1" dirty="0">
                <a:latin typeface="Kokila" panose="020B0604020202020204" pitchFamily="34" charset="0"/>
                <a:cs typeface="Kokila" panose="020B0604020202020204" pitchFamily="34" charset="0"/>
              </a:rPr>
              <a:t>विद्यालय परिसर में स्वच्छता बनाए रखना और बच्चों के स्वास्थ्य की रक्षा करना।</a:t>
            </a:r>
            <a:endParaRPr lang="en-US" sz="4800" b="1" dirty="0">
              <a:latin typeface="Kokila" panose="020B0604020202020204" pitchFamily="34" charset="0"/>
              <a:cs typeface="Kokila" panose="020B0604020202020204" pitchFamily="34" charset="0"/>
            </a:endParaRPr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01736432-8EAE-4852-AAF5-E950C3A2490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756" y="254026"/>
            <a:ext cx="1760918" cy="1779764"/>
          </a:xfrm>
          <a:prstGeom prst="rect">
            <a:avLst/>
          </a:prstGeom>
        </p:spPr>
      </p:pic>
      <p:grpSp>
        <p:nvGrpSpPr>
          <p:cNvPr id="19" name="Group 18">
            <a:extLst>
              <a:ext uri="{FF2B5EF4-FFF2-40B4-BE49-F238E27FC236}">
                <a16:creationId xmlns:a16="http://schemas.microsoft.com/office/drawing/2014/main" id="{FCBBBA73-09D4-4BD8-B420-F93DE8AFF4CA}"/>
              </a:ext>
            </a:extLst>
          </p:cNvPr>
          <p:cNvGrpSpPr/>
          <p:nvPr/>
        </p:nvGrpSpPr>
        <p:grpSpPr>
          <a:xfrm>
            <a:off x="1280398" y="3004124"/>
            <a:ext cx="1676400" cy="1446550"/>
            <a:chOff x="1280398" y="3004124"/>
            <a:chExt cx="1676400" cy="1446550"/>
          </a:xfrm>
        </p:grpSpPr>
        <p:sp>
          <p:nvSpPr>
            <p:cNvPr id="12" name="Flowchart: Connector 11">
              <a:extLst>
                <a:ext uri="{FF2B5EF4-FFF2-40B4-BE49-F238E27FC236}">
                  <a16:creationId xmlns:a16="http://schemas.microsoft.com/office/drawing/2014/main" id="{0FEB0FB6-9470-43E0-863E-F7740A7C1AAF}"/>
                </a:ext>
              </a:extLst>
            </p:cNvPr>
            <p:cNvSpPr/>
            <p:nvPr/>
          </p:nvSpPr>
          <p:spPr>
            <a:xfrm>
              <a:off x="1280398" y="3004124"/>
              <a:ext cx="1676400" cy="1446550"/>
            </a:xfrm>
            <a:prstGeom prst="flowChartConnector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6" name="Graphic 25" descr="Open book with solid fill">
              <a:extLst>
                <a:ext uri="{FF2B5EF4-FFF2-40B4-BE49-F238E27FC236}">
                  <a16:creationId xmlns:a16="http://schemas.microsoft.com/office/drawing/2014/main" id="{1E8A6269-6B44-41D8-9C09-75777A48727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1540507" y="3185250"/>
              <a:ext cx="1130913" cy="1130913"/>
            </a:xfrm>
            <a:prstGeom prst="rect">
              <a:avLst/>
            </a:prstGeom>
          </p:spPr>
        </p:pic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7BDE182E-743F-4834-AC2F-99FBDE3C91AC}"/>
              </a:ext>
            </a:extLst>
          </p:cNvPr>
          <p:cNvGrpSpPr/>
          <p:nvPr/>
        </p:nvGrpSpPr>
        <p:grpSpPr>
          <a:xfrm>
            <a:off x="1327374" y="5063160"/>
            <a:ext cx="1676400" cy="1446550"/>
            <a:chOff x="1634957" y="5961902"/>
            <a:chExt cx="1676400" cy="1446550"/>
          </a:xfrm>
        </p:grpSpPr>
        <p:sp>
          <p:nvSpPr>
            <p:cNvPr id="27" name="Flowchart: Connector 26">
              <a:extLst>
                <a:ext uri="{FF2B5EF4-FFF2-40B4-BE49-F238E27FC236}">
                  <a16:creationId xmlns:a16="http://schemas.microsoft.com/office/drawing/2014/main" id="{274C52E4-7732-4DA8-A1E8-E1981EA5AC79}"/>
                </a:ext>
              </a:extLst>
            </p:cNvPr>
            <p:cNvSpPr/>
            <p:nvPr/>
          </p:nvSpPr>
          <p:spPr>
            <a:xfrm>
              <a:off x="1634957" y="5961902"/>
              <a:ext cx="1676400" cy="1446550"/>
            </a:xfrm>
            <a:prstGeom prst="flowChartConnector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9" name="Graphic 28" descr="Books with solid fill">
              <a:extLst>
                <a:ext uri="{FF2B5EF4-FFF2-40B4-BE49-F238E27FC236}">
                  <a16:creationId xmlns:a16="http://schemas.microsoft.com/office/drawing/2014/main" id="{0C07182B-896C-4A0B-BA21-B0DD1BE67575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1905000" y="6119721"/>
              <a:ext cx="1130912" cy="1130912"/>
            </a:xfrm>
            <a:prstGeom prst="rect">
              <a:avLst/>
            </a:prstGeom>
          </p:spPr>
        </p:pic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78F68771-8E2A-4AA4-9173-EBFFFA1D6FA1}"/>
              </a:ext>
            </a:extLst>
          </p:cNvPr>
          <p:cNvGrpSpPr/>
          <p:nvPr/>
        </p:nvGrpSpPr>
        <p:grpSpPr>
          <a:xfrm>
            <a:off x="1327374" y="7089821"/>
            <a:ext cx="1676400" cy="1446550"/>
            <a:chOff x="-24127" y="6433203"/>
            <a:chExt cx="1676400" cy="1446550"/>
          </a:xfrm>
        </p:grpSpPr>
        <p:sp>
          <p:nvSpPr>
            <p:cNvPr id="28" name="Flowchart: Connector 27">
              <a:extLst>
                <a:ext uri="{FF2B5EF4-FFF2-40B4-BE49-F238E27FC236}">
                  <a16:creationId xmlns:a16="http://schemas.microsoft.com/office/drawing/2014/main" id="{F82EB7CF-3C01-467C-BE60-8C40E7D78CA3}"/>
                </a:ext>
              </a:extLst>
            </p:cNvPr>
            <p:cNvSpPr/>
            <p:nvPr/>
          </p:nvSpPr>
          <p:spPr>
            <a:xfrm>
              <a:off x="-24127" y="6433203"/>
              <a:ext cx="1676400" cy="1446550"/>
            </a:xfrm>
            <a:prstGeom prst="flowChartConnector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30" name="Graphic 29" descr="Globe with solid fill">
              <a:extLst>
                <a:ext uri="{FF2B5EF4-FFF2-40B4-BE49-F238E27FC236}">
                  <a16:creationId xmlns:a16="http://schemas.microsoft.com/office/drawing/2014/main" id="{5191C6D5-2DDE-41C6-A671-4B8050E96514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>
              <a:off x="220405" y="6556740"/>
              <a:ext cx="1130912" cy="1130912"/>
            </a:xfrm>
            <a:prstGeom prst="rect">
              <a:avLst/>
            </a:prstGeom>
          </p:spPr>
        </p:pic>
      </p:grpSp>
      <p:pic>
        <p:nvPicPr>
          <p:cNvPr id="33" name="Picture 32">
            <a:extLst>
              <a:ext uri="{FF2B5EF4-FFF2-40B4-BE49-F238E27FC236}">
                <a16:creationId xmlns:a16="http://schemas.microsoft.com/office/drawing/2014/main" id="{CC90984E-E922-4D38-86AA-5D70D2B520A3}"/>
              </a:ext>
            </a:extLst>
          </p:cNvPr>
          <p:cNvPicPr/>
          <p:nvPr/>
        </p:nvPicPr>
        <p:blipFill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07060" y="4280505"/>
            <a:ext cx="4889838" cy="345379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6116306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5" grpId="0" animBg="1"/>
      <p:bldP spid="17" grpId="0" animBg="1"/>
      <p:bldP spid="20" grpId="0"/>
      <p:bldP spid="21" grpId="0"/>
      <p:bldP spid="2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1448004" y="-155937"/>
            <a:ext cx="21184007" cy="10598873"/>
            <a:chOff x="0" y="0"/>
            <a:chExt cx="28245343" cy="14131831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4131831" cy="14131831"/>
            </a:xfrm>
            <a:custGeom>
              <a:avLst/>
              <a:gdLst/>
              <a:ahLst/>
              <a:cxnLst/>
              <a:rect l="l" t="t" r="r" b="b"/>
              <a:pathLst>
                <a:path w="14131831" h="14131831">
                  <a:moveTo>
                    <a:pt x="0" y="0"/>
                  </a:moveTo>
                  <a:lnTo>
                    <a:pt x="14131831" y="0"/>
                  </a:lnTo>
                  <a:lnTo>
                    <a:pt x="14131831" y="14131831"/>
                  </a:lnTo>
                  <a:lnTo>
                    <a:pt x="0" y="1413183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8999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Freeform 4"/>
            <p:cNvSpPr/>
            <p:nvPr/>
          </p:nvSpPr>
          <p:spPr>
            <a:xfrm>
              <a:off x="14113512" y="0"/>
              <a:ext cx="14131831" cy="14131831"/>
            </a:xfrm>
            <a:custGeom>
              <a:avLst/>
              <a:gdLst/>
              <a:ahLst/>
              <a:cxnLst/>
              <a:rect l="l" t="t" r="r" b="b"/>
              <a:pathLst>
                <a:path w="14131831" h="14131831">
                  <a:moveTo>
                    <a:pt x="0" y="0"/>
                  </a:moveTo>
                  <a:lnTo>
                    <a:pt x="14131831" y="0"/>
                  </a:lnTo>
                  <a:lnTo>
                    <a:pt x="14131831" y="14131831"/>
                  </a:lnTo>
                  <a:lnTo>
                    <a:pt x="0" y="1413183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8999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1" name="TextBox 10">
            <a:extLst>
              <a:ext uri="{FF2B5EF4-FFF2-40B4-BE49-F238E27FC236}">
                <a16:creationId xmlns:a16="http://schemas.microsoft.com/office/drawing/2014/main" id="{2911F5D4-D9D0-473F-B689-DEE34A250BA2}"/>
              </a:ext>
            </a:extLst>
          </p:cNvPr>
          <p:cNvSpPr txBox="1"/>
          <p:nvPr/>
        </p:nvSpPr>
        <p:spPr>
          <a:xfrm>
            <a:off x="1277645" y="728052"/>
            <a:ext cx="16400756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hi-IN" sz="9000" b="1" u="sng" dirty="0">
                <a:solidFill>
                  <a:schemeClr val="tx2"/>
                </a:solidFill>
                <a:latin typeface="Kokila" panose="020B0604020202020204" pitchFamily="34" charset="0"/>
                <a:cs typeface="Kokila" panose="020B0604020202020204" pitchFamily="34" charset="0"/>
              </a:rPr>
              <a:t>क्रियान्वयन</a:t>
            </a:r>
            <a:endParaRPr lang="en-US" sz="9000" b="1" u="sng" dirty="0">
              <a:solidFill>
                <a:schemeClr val="tx2"/>
              </a:solidFill>
              <a:latin typeface="Kokila" panose="020B0604020202020204" pitchFamily="34" charset="0"/>
              <a:cs typeface="Kokila" panose="020B0604020202020204" pitchFamily="34" charset="0"/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C516C18B-6105-4333-BEEE-BE0B496DF13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alphaModFix amt="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2360" y="1781860"/>
            <a:ext cx="6723280" cy="6723280"/>
          </a:xfrm>
          <a:prstGeom prst="rect">
            <a:avLst/>
          </a:prstGeom>
        </p:spPr>
      </p:pic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C7AA35AB-1EC7-4721-B49F-819851790EBE}"/>
              </a:ext>
            </a:extLst>
          </p:cNvPr>
          <p:cNvSpPr/>
          <p:nvPr/>
        </p:nvSpPr>
        <p:spPr>
          <a:xfrm>
            <a:off x="1523999" y="3465998"/>
            <a:ext cx="11062555" cy="1606986"/>
          </a:xfrm>
          <a:prstGeom prst="roundRect">
            <a:avLst/>
          </a:prstGeom>
          <a:noFill/>
          <a:ln w="793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FB3AF60-1976-4192-892C-6665B3D8D0A9}"/>
              </a:ext>
            </a:extLst>
          </p:cNvPr>
          <p:cNvSpPr txBox="1"/>
          <p:nvPr/>
        </p:nvSpPr>
        <p:spPr>
          <a:xfrm>
            <a:off x="1676400" y="3619500"/>
            <a:ext cx="10744200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hi-IN" sz="4400" b="1" dirty="0">
                <a:latin typeface="Kokila" panose="020B0604020202020204" pitchFamily="34" charset="0"/>
                <a:cs typeface="Kokila" panose="020B0604020202020204" pitchFamily="34" charset="0"/>
              </a:rPr>
              <a:t>विद्यालय में छुट्टी से आधा घंटा पहले, सोमवार से शुक्रवार तक बच्चों द्वारा बैंक संचालन।</a:t>
            </a:r>
            <a:endParaRPr lang="en-US" sz="4400" b="1" dirty="0">
              <a:latin typeface="Kokila" panose="020B0604020202020204" pitchFamily="34" charset="0"/>
              <a:ea typeface="MS Mincho"/>
              <a:cs typeface="Kokila" panose="020B0604020202020204" pitchFamily="34" charset="0"/>
            </a:endParaRPr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D97FB22E-0B4C-4B2F-B1C0-F20F46244D6C}"/>
              </a:ext>
            </a:extLst>
          </p:cNvPr>
          <p:cNvSpPr/>
          <p:nvPr/>
        </p:nvSpPr>
        <p:spPr>
          <a:xfrm>
            <a:off x="1535465" y="5456825"/>
            <a:ext cx="10970173" cy="1606986"/>
          </a:xfrm>
          <a:prstGeom prst="roundRect">
            <a:avLst/>
          </a:prstGeom>
          <a:noFill/>
          <a:ln w="79375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EB496C80-00F0-4FA1-B522-2FABB0ED8781}"/>
              </a:ext>
            </a:extLst>
          </p:cNvPr>
          <p:cNvSpPr txBox="1"/>
          <p:nvPr/>
        </p:nvSpPr>
        <p:spPr>
          <a:xfrm>
            <a:off x="1676400" y="5610327"/>
            <a:ext cx="10504916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hi-IN" sz="4400" b="1" dirty="0">
                <a:latin typeface="Kokila" panose="020B0604020202020204" pitchFamily="34" charset="0"/>
                <a:ea typeface="MS Mincho"/>
                <a:cs typeface="Kokila" panose="020B0604020202020204" pitchFamily="34" charset="0"/>
              </a:rPr>
              <a:t>फोटो व आधार की फोटो कॉपी लेकर निःशुल्क खाता खोलना व पासबुक प्रदान करना।</a:t>
            </a:r>
          </a:p>
        </p:txBody>
      </p: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E22C7ACF-F49A-4B2D-8FF9-137C3D225034}"/>
              </a:ext>
            </a:extLst>
          </p:cNvPr>
          <p:cNvSpPr/>
          <p:nvPr/>
        </p:nvSpPr>
        <p:spPr>
          <a:xfrm>
            <a:off x="1582444" y="7558984"/>
            <a:ext cx="10838156" cy="2206774"/>
          </a:xfrm>
          <a:prstGeom prst="roundRect">
            <a:avLst/>
          </a:prstGeom>
          <a:noFill/>
          <a:ln w="793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89295663-9F82-4855-BB66-A344C05C3515}"/>
              </a:ext>
            </a:extLst>
          </p:cNvPr>
          <p:cNvSpPr txBox="1"/>
          <p:nvPr/>
        </p:nvSpPr>
        <p:spPr>
          <a:xfrm>
            <a:off x="1676399" y="7714044"/>
            <a:ext cx="10504917" cy="280076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hi-IN" sz="4400" b="1" dirty="0">
                <a:latin typeface="Kokila" panose="020B0604020202020204" pitchFamily="34" charset="0"/>
                <a:ea typeface="MS Mincho"/>
                <a:cs typeface="Kokila" panose="020B0604020202020204" pitchFamily="34" charset="0"/>
              </a:rPr>
              <a:t>जमा राशि की रजिस्टर व पासबुक में प्रविष्टि और दैनिक टोटल करना और माह अंत में जमा राशि व ब्याज स्वरूप स्टेशनरी सामग्री देना।</a:t>
            </a:r>
          </a:p>
          <a:p>
            <a:pPr algn="ctr"/>
            <a:endParaRPr lang="en-US" sz="4400" b="1" dirty="0">
              <a:solidFill>
                <a:prstClr val="black"/>
              </a:solidFill>
              <a:latin typeface="Kokila" panose="020B0604020202020204" pitchFamily="34" charset="0"/>
              <a:ea typeface="MS Mincho"/>
              <a:cs typeface="Kokila" panose="020B0604020202020204" pitchFamily="34" charset="0"/>
            </a:endParaRPr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CC764367-24B1-47E9-B2C0-9FDA362A7A3F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756" y="254026"/>
            <a:ext cx="1760918" cy="1779764"/>
          </a:xfrm>
          <a:prstGeom prst="rect">
            <a:avLst/>
          </a:prstGeom>
        </p:spPr>
      </p:pic>
      <p:sp>
        <p:nvSpPr>
          <p:cNvPr id="5" name="Frame 4">
            <a:extLst>
              <a:ext uri="{FF2B5EF4-FFF2-40B4-BE49-F238E27FC236}">
                <a16:creationId xmlns:a16="http://schemas.microsoft.com/office/drawing/2014/main" id="{AA33A73B-1EAF-4A15-9BA8-E4CB13521B75}"/>
              </a:ext>
            </a:extLst>
          </p:cNvPr>
          <p:cNvSpPr/>
          <p:nvPr/>
        </p:nvSpPr>
        <p:spPr>
          <a:xfrm>
            <a:off x="381000" y="3848100"/>
            <a:ext cx="896645" cy="914400"/>
          </a:xfrm>
          <a:prstGeom prst="fram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5" name="Frame 24">
            <a:extLst>
              <a:ext uri="{FF2B5EF4-FFF2-40B4-BE49-F238E27FC236}">
                <a16:creationId xmlns:a16="http://schemas.microsoft.com/office/drawing/2014/main" id="{DF9E9E9F-7E00-4B37-BCB5-E1AD6E3E3D3C}"/>
              </a:ext>
            </a:extLst>
          </p:cNvPr>
          <p:cNvSpPr/>
          <p:nvPr/>
        </p:nvSpPr>
        <p:spPr>
          <a:xfrm>
            <a:off x="398755" y="5981700"/>
            <a:ext cx="896645" cy="914400"/>
          </a:xfrm>
          <a:prstGeom prst="fram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6" name="Frame 25">
            <a:extLst>
              <a:ext uri="{FF2B5EF4-FFF2-40B4-BE49-F238E27FC236}">
                <a16:creationId xmlns:a16="http://schemas.microsoft.com/office/drawing/2014/main" id="{39EF7E90-A65B-455D-9196-4D90496757F7}"/>
              </a:ext>
            </a:extLst>
          </p:cNvPr>
          <p:cNvSpPr/>
          <p:nvPr/>
        </p:nvSpPr>
        <p:spPr>
          <a:xfrm>
            <a:off x="398755" y="8191500"/>
            <a:ext cx="896645" cy="914400"/>
          </a:xfrm>
          <a:prstGeom prst="fram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" name="Flowchart: Connector 6">
            <a:extLst>
              <a:ext uri="{FF2B5EF4-FFF2-40B4-BE49-F238E27FC236}">
                <a16:creationId xmlns:a16="http://schemas.microsoft.com/office/drawing/2014/main" id="{40EC7A1D-36BC-44F6-BE59-F3EC3BD917A3}"/>
              </a:ext>
            </a:extLst>
          </p:cNvPr>
          <p:cNvSpPr/>
          <p:nvPr/>
        </p:nvSpPr>
        <p:spPr>
          <a:xfrm>
            <a:off x="661956" y="4069259"/>
            <a:ext cx="328644" cy="464641"/>
          </a:xfrm>
          <a:prstGeom prst="flowChartConnector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Flowchart: Connector 26">
            <a:extLst>
              <a:ext uri="{FF2B5EF4-FFF2-40B4-BE49-F238E27FC236}">
                <a16:creationId xmlns:a16="http://schemas.microsoft.com/office/drawing/2014/main" id="{ED5C2716-C990-495B-96BB-AAF319C998F2}"/>
              </a:ext>
            </a:extLst>
          </p:cNvPr>
          <p:cNvSpPr/>
          <p:nvPr/>
        </p:nvSpPr>
        <p:spPr>
          <a:xfrm>
            <a:off x="661956" y="6202859"/>
            <a:ext cx="328644" cy="464641"/>
          </a:xfrm>
          <a:prstGeom prst="flowChartConnector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Flowchart: Connector 27">
            <a:extLst>
              <a:ext uri="{FF2B5EF4-FFF2-40B4-BE49-F238E27FC236}">
                <a16:creationId xmlns:a16="http://schemas.microsoft.com/office/drawing/2014/main" id="{A9DCEFF3-6486-4F07-997A-BF507F87DA13}"/>
              </a:ext>
            </a:extLst>
          </p:cNvPr>
          <p:cNvSpPr/>
          <p:nvPr/>
        </p:nvSpPr>
        <p:spPr>
          <a:xfrm>
            <a:off x="685800" y="8420100"/>
            <a:ext cx="328644" cy="464641"/>
          </a:xfrm>
          <a:prstGeom prst="flowChartConnector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0" name="Picture 29">
            <a:extLst>
              <a:ext uri="{FF2B5EF4-FFF2-40B4-BE49-F238E27FC236}">
                <a16:creationId xmlns:a16="http://schemas.microsoft.com/office/drawing/2014/main" id="{9B7CAF24-5CB8-4E68-B234-771C4DD81946}"/>
              </a:ext>
            </a:extLst>
          </p:cNvPr>
          <p:cNvPicPr/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25000"/>
                    </a14:imgEffect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73367" y="4472658"/>
            <a:ext cx="4915878" cy="3697763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" presetClass="entr" presetSubtype="1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" presetClass="entr" presetSubtype="1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" presetClass="entr" presetSubtype="1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" presetClass="entr" presetSubtype="1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" presetClass="entr" presetSubtype="1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" presetClass="entr" presetSubtype="1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4" grpId="0"/>
      <p:bldP spid="16" grpId="0" animBg="1"/>
      <p:bldP spid="18" grpId="0"/>
      <p:bldP spid="20" grpId="0" animBg="1"/>
      <p:bldP spid="2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1448004" y="-155937"/>
            <a:ext cx="21184007" cy="10598873"/>
            <a:chOff x="0" y="0"/>
            <a:chExt cx="28245343" cy="14131831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4131831" cy="14131831"/>
            </a:xfrm>
            <a:custGeom>
              <a:avLst/>
              <a:gdLst/>
              <a:ahLst/>
              <a:cxnLst/>
              <a:rect l="l" t="t" r="r" b="b"/>
              <a:pathLst>
                <a:path w="14131831" h="14131831">
                  <a:moveTo>
                    <a:pt x="0" y="0"/>
                  </a:moveTo>
                  <a:lnTo>
                    <a:pt x="14131831" y="0"/>
                  </a:lnTo>
                  <a:lnTo>
                    <a:pt x="14131831" y="14131831"/>
                  </a:lnTo>
                  <a:lnTo>
                    <a:pt x="0" y="1413183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8999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Freeform 4"/>
            <p:cNvSpPr/>
            <p:nvPr/>
          </p:nvSpPr>
          <p:spPr>
            <a:xfrm>
              <a:off x="14113512" y="0"/>
              <a:ext cx="14131831" cy="14131831"/>
            </a:xfrm>
            <a:custGeom>
              <a:avLst/>
              <a:gdLst/>
              <a:ahLst/>
              <a:cxnLst/>
              <a:rect l="l" t="t" r="r" b="b"/>
              <a:pathLst>
                <a:path w="14131831" h="14131831">
                  <a:moveTo>
                    <a:pt x="0" y="0"/>
                  </a:moveTo>
                  <a:lnTo>
                    <a:pt x="14131831" y="0"/>
                  </a:lnTo>
                  <a:lnTo>
                    <a:pt x="14131831" y="14131831"/>
                  </a:lnTo>
                  <a:lnTo>
                    <a:pt x="0" y="1413183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8999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3" name="TextBox 12">
            <a:extLst>
              <a:ext uri="{FF2B5EF4-FFF2-40B4-BE49-F238E27FC236}">
                <a16:creationId xmlns:a16="http://schemas.microsoft.com/office/drawing/2014/main" id="{4DDF2373-4C9F-421F-AB46-10A32C8B786C}"/>
              </a:ext>
            </a:extLst>
          </p:cNvPr>
          <p:cNvSpPr txBox="1"/>
          <p:nvPr/>
        </p:nvSpPr>
        <p:spPr>
          <a:xfrm>
            <a:off x="381000" y="419100"/>
            <a:ext cx="17449800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hi-IN" sz="9000" b="1" dirty="0">
                <a:solidFill>
                  <a:schemeClr val="tx2"/>
                </a:solidFill>
                <a:latin typeface="Kokila" panose="020B0604020202020204" pitchFamily="34" charset="0"/>
                <a:cs typeface="Kokila" panose="020B0604020202020204" pitchFamily="34" charset="0"/>
              </a:rPr>
              <a:t>प्रभाव </a:t>
            </a:r>
            <a:endParaRPr lang="en-US" sz="9000" b="1" dirty="0">
              <a:solidFill>
                <a:schemeClr val="tx2"/>
              </a:solidFill>
              <a:latin typeface="Kokila" panose="020B0604020202020204" pitchFamily="34" charset="0"/>
              <a:cs typeface="Kokila" panose="020B0604020202020204" pitchFamily="34" charset="0"/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756137BF-9C48-4E34-83C3-54B81AC11FB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alphaModFix amt="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2360" y="1781860"/>
            <a:ext cx="6723280" cy="6723280"/>
          </a:xfrm>
          <a:prstGeom prst="rect">
            <a:avLst/>
          </a:prstGeom>
        </p:spPr>
      </p:pic>
      <p:sp>
        <p:nvSpPr>
          <p:cNvPr id="8" name="Rectangle: Single Corner Rounded 7">
            <a:extLst>
              <a:ext uri="{FF2B5EF4-FFF2-40B4-BE49-F238E27FC236}">
                <a16:creationId xmlns:a16="http://schemas.microsoft.com/office/drawing/2014/main" id="{6AA98081-9AAA-47B6-8C1F-89557327B183}"/>
              </a:ext>
            </a:extLst>
          </p:cNvPr>
          <p:cNvSpPr/>
          <p:nvPr/>
        </p:nvSpPr>
        <p:spPr>
          <a:xfrm>
            <a:off x="457200" y="2705100"/>
            <a:ext cx="16992600" cy="7162800"/>
          </a:xfrm>
          <a:prstGeom prst="round1Rect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3359C70B-2D1E-4B46-A5F2-D4EAFE42356A}"/>
              </a:ext>
            </a:extLst>
          </p:cNvPr>
          <p:cNvSpPr txBox="1"/>
          <p:nvPr/>
        </p:nvSpPr>
        <p:spPr>
          <a:xfrm>
            <a:off x="453481" y="2942678"/>
            <a:ext cx="16615319" cy="57908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71500" indent="-571500" algn="just">
              <a:lnSpc>
                <a:spcPct val="115000"/>
              </a:lnSpc>
              <a:buFont typeface="Wingdings" panose="05000000000000000000" pitchFamily="2" charset="2"/>
              <a:buChar char="v"/>
            </a:pPr>
            <a:r>
              <a:rPr lang="hi-IN" sz="4600" dirty="0">
                <a:solidFill>
                  <a:schemeClr val="bg1"/>
                </a:solidFill>
                <a:latin typeface="Kokila" panose="020B0604020202020204" pitchFamily="34" charset="0"/>
                <a:cs typeface="Kokila" panose="020B0604020202020204" pitchFamily="34" charset="0"/>
              </a:rPr>
              <a:t>इस बेस्ट प्रैक्टिसेस से विद्यार्थियों में फिजूल खर्च करने की आदत में कमी आई ।</a:t>
            </a:r>
          </a:p>
          <a:p>
            <a:pPr marL="571500" indent="-571500" algn="just">
              <a:lnSpc>
                <a:spcPct val="115000"/>
              </a:lnSpc>
              <a:buFont typeface="Wingdings" panose="05000000000000000000" pitchFamily="2" charset="2"/>
              <a:buChar char="v"/>
            </a:pPr>
            <a:r>
              <a:rPr lang="hi-IN" sz="4600" dirty="0">
                <a:solidFill>
                  <a:schemeClr val="bg1"/>
                </a:solidFill>
                <a:latin typeface="Kokila" panose="020B0604020202020204" pitchFamily="34" charset="0"/>
                <a:cs typeface="Kokila" panose="020B0604020202020204" pitchFamily="34" charset="0"/>
              </a:rPr>
              <a:t> बच्चों में जंक फूड खाने की आदत में कमी आई </a:t>
            </a:r>
          </a:p>
          <a:p>
            <a:pPr marL="571500" indent="-571500" algn="just">
              <a:lnSpc>
                <a:spcPct val="115000"/>
              </a:lnSpc>
              <a:buFont typeface="Wingdings" panose="05000000000000000000" pitchFamily="2" charset="2"/>
              <a:buChar char="v"/>
            </a:pPr>
            <a:r>
              <a:rPr lang="hi-IN" sz="4600" dirty="0">
                <a:solidFill>
                  <a:schemeClr val="bg1"/>
                </a:solidFill>
                <a:latin typeface="Kokila" panose="020B0604020202020204" pitchFamily="34" charset="0"/>
                <a:cs typeface="Kokila" panose="020B0604020202020204" pitchFamily="34" charset="0"/>
              </a:rPr>
              <a:t> विद्यार्थी स्वास्थ्य के प्रति सचेत हुए।</a:t>
            </a:r>
          </a:p>
          <a:p>
            <a:pPr marL="571500" indent="-571500" algn="just">
              <a:lnSpc>
                <a:spcPct val="115000"/>
              </a:lnSpc>
              <a:buFont typeface="Wingdings" panose="05000000000000000000" pitchFamily="2" charset="2"/>
              <a:buChar char="v"/>
            </a:pPr>
            <a:r>
              <a:rPr lang="hi-IN" sz="4600" dirty="0">
                <a:solidFill>
                  <a:schemeClr val="bg1"/>
                </a:solidFill>
                <a:latin typeface="Kokila" panose="020B0604020202020204" pitchFamily="34" charset="0"/>
                <a:cs typeface="Kokila" panose="020B0604020202020204" pitchFamily="34" charset="0"/>
              </a:rPr>
              <a:t> बच्चों को </a:t>
            </a:r>
            <a:r>
              <a:rPr lang="hi-IN" sz="4600">
                <a:solidFill>
                  <a:schemeClr val="bg1"/>
                </a:solidFill>
                <a:latin typeface="Kokila" panose="020B0604020202020204" pitchFamily="34" charset="0"/>
                <a:cs typeface="Kokila" panose="020B0604020202020204" pitchFamily="34" charset="0"/>
              </a:rPr>
              <a:t>बैंक की कार्यप्रणाली </a:t>
            </a:r>
            <a:r>
              <a:rPr lang="hi-IN" sz="4600" dirty="0">
                <a:solidFill>
                  <a:schemeClr val="bg1"/>
                </a:solidFill>
                <a:latin typeface="Kokila" panose="020B0604020202020204" pitchFamily="34" charset="0"/>
                <a:cs typeface="Kokila" panose="020B0604020202020204" pitchFamily="34" charset="0"/>
              </a:rPr>
              <a:t>की </a:t>
            </a:r>
            <a:r>
              <a:rPr lang="hi-IN" sz="4600">
                <a:solidFill>
                  <a:schemeClr val="bg1"/>
                </a:solidFill>
                <a:latin typeface="Kokila" panose="020B0604020202020204" pitchFamily="34" charset="0"/>
                <a:cs typeface="Kokila" panose="020B0604020202020204" pitchFamily="34" charset="0"/>
              </a:rPr>
              <a:t>जानकारी प्राप्त हुई </a:t>
            </a:r>
            <a:r>
              <a:rPr lang="hi-IN" sz="4600" dirty="0">
                <a:solidFill>
                  <a:schemeClr val="bg1"/>
                </a:solidFill>
                <a:latin typeface="Kokila" panose="020B0604020202020204" pitchFamily="34" charset="0"/>
                <a:cs typeface="Kokila" panose="020B0604020202020204" pitchFamily="34" charset="0"/>
              </a:rPr>
              <a:t>और बच्चों ने अपने रूपयों की बचत करना तथा एकमुश्त धनराशि का बच्चों </a:t>
            </a:r>
            <a:r>
              <a:rPr lang="hi-IN" sz="4600">
                <a:solidFill>
                  <a:schemeClr val="bg1"/>
                </a:solidFill>
                <a:latin typeface="Kokila" panose="020B0604020202020204" pitchFamily="34" charset="0"/>
                <a:cs typeface="Kokila" panose="020B0604020202020204" pitchFamily="34" charset="0"/>
              </a:rPr>
              <a:t>ने सदुपयोग </a:t>
            </a:r>
            <a:r>
              <a:rPr lang="hi-IN" sz="4600" dirty="0">
                <a:solidFill>
                  <a:schemeClr val="bg1"/>
                </a:solidFill>
                <a:latin typeface="Kokila" panose="020B0604020202020204" pitchFamily="34" charset="0"/>
                <a:cs typeface="Kokila" panose="020B0604020202020204" pitchFamily="34" charset="0"/>
              </a:rPr>
              <a:t>करना सीखा</a:t>
            </a:r>
            <a:r>
              <a:rPr lang="hi-IN" sz="4600">
                <a:solidFill>
                  <a:schemeClr val="bg1"/>
                </a:solidFill>
                <a:latin typeface="Kokila" panose="020B0604020202020204" pitchFamily="34" charset="0"/>
                <a:cs typeface="Kokila" panose="020B0604020202020204" pitchFamily="34" charset="0"/>
              </a:rPr>
              <a:t>। </a:t>
            </a:r>
          </a:p>
          <a:p>
            <a:pPr marL="571500" indent="-571500" algn="just">
              <a:lnSpc>
                <a:spcPct val="115000"/>
              </a:lnSpc>
              <a:buFont typeface="Wingdings" panose="05000000000000000000" pitchFamily="2" charset="2"/>
              <a:buChar char="v"/>
            </a:pPr>
            <a:r>
              <a:rPr lang="hi-IN" sz="4600">
                <a:solidFill>
                  <a:schemeClr val="bg1"/>
                </a:solidFill>
                <a:latin typeface="Kokila" panose="020B0604020202020204" pitchFamily="34" charset="0"/>
                <a:cs typeface="Kokila" panose="020B0604020202020204" pitchFamily="34" charset="0"/>
              </a:rPr>
              <a:t>अभिभावकों </a:t>
            </a:r>
            <a:r>
              <a:rPr lang="hi-IN" sz="4600" dirty="0">
                <a:solidFill>
                  <a:schemeClr val="bg1"/>
                </a:solidFill>
                <a:latin typeface="Kokila" panose="020B0604020202020204" pitchFamily="34" charset="0"/>
                <a:cs typeface="Kokila" panose="020B0604020202020204" pitchFamily="34" charset="0"/>
              </a:rPr>
              <a:t>द्वारा भी इस नवाचार की प्रशंसा की गई और वह भी बैंक की बचत योजनाओं के प्रति जागरूक हुए।</a:t>
            </a: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06A4E556-C3D6-46D1-8795-EDA28432FA85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756" y="254026"/>
            <a:ext cx="1760918" cy="17797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45577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-2552700"/>
            <a:ext cx="18592799" cy="12419478"/>
            <a:chOff x="14113512" y="0"/>
            <a:chExt cx="20135119" cy="16559304"/>
          </a:xfrm>
        </p:grpSpPr>
        <p:sp>
          <p:nvSpPr>
            <p:cNvPr id="3" name="Freeform 3"/>
            <p:cNvSpPr/>
            <p:nvPr/>
          </p:nvSpPr>
          <p:spPr>
            <a:xfrm>
              <a:off x="20116800" y="2427473"/>
              <a:ext cx="14131831" cy="14131831"/>
            </a:xfrm>
            <a:custGeom>
              <a:avLst/>
              <a:gdLst/>
              <a:ahLst/>
              <a:cxnLst/>
              <a:rect l="l" t="t" r="r" b="b"/>
              <a:pathLst>
                <a:path w="14131831" h="14131831">
                  <a:moveTo>
                    <a:pt x="0" y="0"/>
                  </a:moveTo>
                  <a:lnTo>
                    <a:pt x="14131831" y="0"/>
                  </a:lnTo>
                  <a:lnTo>
                    <a:pt x="14131831" y="14131831"/>
                  </a:lnTo>
                  <a:lnTo>
                    <a:pt x="0" y="1413183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8999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" name="Freeform 4"/>
            <p:cNvSpPr/>
            <p:nvPr/>
          </p:nvSpPr>
          <p:spPr>
            <a:xfrm>
              <a:off x="14113512" y="0"/>
              <a:ext cx="14131831" cy="14131831"/>
            </a:xfrm>
            <a:custGeom>
              <a:avLst/>
              <a:gdLst/>
              <a:ahLst/>
              <a:cxnLst/>
              <a:rect l="l" t="t" r="r" b="b"/>
              <a:pathLst>
                <a:path w="14131831" h="14131831">
                  <a:moveTo>
                    <a:pt x="0" y="0"/>
                  </a:moveTo>
                  <a:lnTo>
                    <a:pt x="14131831" y="0"/>
                  </a:lnTo>
                  <a:lnTo>
                    <a:pt x="14131831" y="14131831"/>
                  </a:lnTo>
                  <a:lnTo>
                    <a:pt x="0" y="1413183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8999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2" name="TextBox 11">
            <a:extLst>
              <a:ext uri="{FF2B5EF4-FFF2-40B4-BE49-F238E27FC236}">
                <a16:creationId xmlns:a16="http://schemas.microsoft.com/office/drawing/2014/main" id="{343F5895-BB86-4F74-9B54-CC9736274879}"/>
              </a:ext>
            </a:extLst>
          </p:cNvPr>
          <p:cNvSpPr txBox="1"/>
          <p:nvPr/>
        </p:nvSpPr>
        <p:spPr>
          <a:xfrm>
            <a:off x="4876800" y="5834316"/>
            <a:ext cx="9067800" cy="225254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>
              <a:lnSpc>
                <a:spcPts val="12853"/>
              </a:lnSpc>
            </a:pPr>
            <a:r>
              <a:rPr lang="hi-IN" sz="23900" b="1" dirty="0">
                <a:solidFill>
                  <a:schemeClr val="tx2"/>
                </a:solidFill>
                <a:latin typeface="Kokila" panose="020B0604020202020204" pitchFamily="34" charset="0"/>
                <a:ea typeface="Montserrat Bold"/>
                <a:cs typeface="Kokila" panose="020B0604020202020204" pitchFamily="34" charset="0"/>
                <a:sym typeface="Montserrat Bold"/>
              </a:rPr>
              <a:t>धन्यवाद</a:t>
            </a:r>
            <a:endParaRPr lang="en-US" sz="23900" b="1" spc="-616" dirty="0">
              <a:solidFill>
                <a:schemeClr val="tx2"/>
              </a:solidFill>
              <a:latin typeface="Kokila" panose="020B0604020202020204" pitchFamily="34" charset="0"/>
              <a:ea typeface="Open Sauce Heavy"/>
              <a:cs typeface="Kokila" panose="020B0604020202020204" pitchFamily="34" charset="0"/>
              <a:sym typeface="Open Sauce Heavy"/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9A6E02F7-762B-43CD-986A-7BC29C645D8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9656" y="876300"/>
            <a:ext cx="2228688" cy="225254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222</TotalTime>
  <Words>203</Words>
  <Application>Microsoft Office PowerPoint</Application>
  <PresentationFormat>Custom</PresentationFormat>
  <Paragraphs>19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0" baseType="lpstr">
      <vt:lpstr>Wingdings</vt:lpstr>
      <vt:lpstr>Arial</vt:lpstr>
      <vt:lpstr>Kokila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Black Vibrant The Power of Networking Presentation</dc:title>
  <dc:creator>LAL BAHADUR MAURYA</dc:creator>
  <cp:lastModifiedBy>Lalbahadur</cp:lastModifiedBy>
  <cp:revision>74</cp:revision>
  <dcterms:created xsi:type="dcterms:W3CDTF">2006-08-16T00:00:00Z</dcterms:created>
  <dcterms:modified xsi:type="dcterms:W3CDTF">2025-08-13T11:42:41Z</dcterms:modified>
  <dc:identifier>DAGetxbqciQ</dc:identifier>
</cp:coreProperties>
</file>