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3" r:id="rId6"/>
    <p:sldId id="262" r:id="rId7"/>
    <p:sldId id="264"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94"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FC4D8529-421E-4491-B801-EBB9764F74E0}" type="datetimeFigureOut">
              <a:rPr lang="en-US" smtClean="0"/>
              <a:pPr/>
              <a:t>8/14/2025</a:t>
            </a:fld>
            <a:endParaRPr lang="en-US"/>
          </a:p>
        </p:txBody>
      </p:sp>
      <p:sp>
        <p:nvSpPr>
          <p:cNvPr id="5" name="Footer Placeholder 4"/>
          <p:cNvSpPr>
            <a:spLocks noGrp="1"/>
          </p:cNvSpPr>
          <p:nvPr>
            <p:ph type="ftr" sz="quarter" idx="11"/>
          </p:nvPr>
        </p:nvSpPr>
        <p:spPr>
          <a:xfrm>
            <a:off x="3623733" y="6117336"/>
            <a:ext cx="3609438" cy="365125"/>
          </a:xfrm>
        </p:spPr>
        <p:txBody>
          <a:bodyPr/>
          <a:lstStyle/>
          <a:p>
            <a:endParaRPr lang="en-US"/>
          </a:p>
        </p:txBody>
      </p:sp>
      <p:sp>
        <p:nvSpPr>
          <p:cNvPr id="6" name="Slide Number Placeholder 5"/>
          <p:cNvSpPr>
            <a:spLocks noGrp="1"/>
          </p:cNvSpPr>
          <p:nvPr>
            <p:ph type="sldNum" sz="quarter" idx="12"/>
          </p:nvPr>
        </p:nvSpPr>
        <p:spPr>
          <a:xfrm>
            <a:off x="8275320" y="6117336"/>
            <a:ext cx="411480" cy="365125"/>
          </a:xfrm>
        </p:spPr>
        <p:txBody>
          <a:bodyPr/>
          <a:lstStyle/>
          <a:p>
            <a:fld id="{60A12F11-C1C0-4710-8011-ED96C0A7A2B3}" type="slidenum">
              <a:rPr lang="en-US" smtClean="0"/>
              <a:pPr/>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2828007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4D8529-421E-4491-B801-EBB9764F74E0}" type="datetimeFigureOut">
              <a:rPr lang="en-US" smtClean="0"/>
              <a:pPr/>
              <a:t>8/14/2025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A12F11-C1C0-4710-8011-ED96C0A7A2B3}" type="slidenum">
              <a:rPr lang="en-US" smtClean="0"/>
              <a:pPr/>
              <a:t>‹#›</a:t>
            </a:fld>
            <a:endParaRPr lang="en-US"/>
          </a:p>
        </p:txBody>
      </p:sp>
    </p:spTree>
    <p:extLst>
      <p:ext uri="{BB962C8B-B14F-4D97-AF65-F5344CB8AC3E}">
        <p14:creationId xmlns:p14="http://schemas.microsoft.com/office/powerpoint/2010/main" val="3219808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4D8529-421E-4491-B801-EBB9764F74E0}" type="datetimeFigureOut">
              <a:rPr lang="en-US" smtClean="0"/>
              <a:pPr/>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12F11-C1C0-4710-8011-ED96C0A7A2B3}" type="slidenum">
              <a:rPr lang="en-US" smtClean="0"/>
              <a:pPr/>
              <a:t>‹#›</a:t>
            </a:fld>
            <a:endParaRPr lang="en-US"/>
          </a:p>
        </p:txBody>
      </p:sp>
    </p:spTree>
    <p:extLst>
      <p:ext uri="{BB962C8B-B14F-4D97-AF65-F5344CB8AC3E}">
        <p14:creationId xmlns:p14="http://schemas.microsoft.com/office/powerpoint/2010/main" val="2707449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4D8529-421E-4491-B801-EBB9764F74E0}" type="datetimeFigureOut">
              <a:rPr lang="en-US" smtClean="0"/>
              <a:pPr/>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12F11-C1C0-4710-8011-ED96C0A7A2B3}" type="slidenum">
              <a:rPr lang="en-US" smtClean="0"/>
              <a:pPr/>
              <a:t>‹#›</a:t>
            </a:fld>
            <a:endParaRPr lang="en-US"/>
          </a:p>
        </p:txBody>
      </p:sp>
    </p:spTree>
    <p:extLst>
      <p:ext uri="{BB962C8B-B14F-4D97-AF65-F5344CB8AC3E}">
        <p14:creationId xmlns:p14="http://schemas.microsoft.com/office/powerpoint/2010/main" val="2486517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4D8529-421E-4491-B801-EBB9764F74E0}" type="datetimeFigureOut">
              <a:rPr lang="en-US" smtClean="0"/>
              <a:pPr/>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12F11-C1C0-4710-8011-ED96C0A7A2B3}" type="slidenum">
              <a:rPr lang="en-US" smtClean="0"/>
              <a:pPr/>
              <a:t>‹#›</a:t>
            </a:fld>
            <a:endParaRPr lang="en-US"/>
          </a:p>
        </p:txBody>
      </p:sp>
    </p:spTree>
    <p:extLst>
      <p:ext uri="{BB962C8B-B14F-4D97-AF65-F5344CB8AC3E}">
        <p14:creationId xmlns:p14="http://schemas.microsoft.com/office/powerpoint/2010/main" val="12868086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4D8529-421E-4491-B801-EBB9764F74E0}" type="datetimeFigureOut">
              <a:rPr lang="en-US" smtClean="0"/>
              <a:pPr/>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12F11-C1C0-4710-8011-ED96C0A7A2B3}" type="slidenum">
              <a:rPr lang="en-US" smtClean="0"/>
              <a:pPr/>
              <a:t>‹#›</a:t>
            </a:fld>
            <a:endParaRPr lang="en-US"/>
          </a:p>
        </p:txBody>
      </p:sp>
    </p:spTree>
    <p:extLst>
      <p:ext uri="{BB962C8B-B14F-4D97-AF65-F5344CB8AC3E}">
        <p14:creationId xmlns:p14="http://schemas.microsoft.com/office/powerpoint/2010/main" val="153683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4D8529-421E-4491-B801-EBB9764F74E0}" type="datetimeFigureOut">
              <a:rPr lang="en-US" smtClean="0"/>
              <a:pPr/>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12F11-C1C0-4710-8011-ED96C0A7A2B3}" type="slidenum">
              <a:rPr lang="en-US" smtClean="0"/>
              <a:pPr/>
              <a:t>‹#›</a:t>
            </a:fld>
            <a:endParaRPr lang="en-US"/>
          </a:p>
        </p:txBody>
      </p:sp>
    </p:spTree>
    <p:extLst>
      <p:ext uri="{BB962C8B-B14F-4D97-AF65-F5344CB8AC3E}">
        <p14:creationId xmlns:p14="http://schemas.microsoft.com/office/powerpoint/2010/main" val="3467376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4D8529-421E-4491-B801-EBB9764F74E0}" type="datetimeFigureOut">
              <a:rPr lang="en-US" smtClean="0"/>
              <a:pPr/>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12F11-C1C0-4710-8011-ED96C0A7A2B3}" type="slidenum">
              <a:rPr lang="en-US" smtClean="0"/>
              <a:pPr/>
              <a:t>‹#›</a:t>
            </a:fld>
            <a:endParaRPr lang="en-US"/>
          </a:p>
        </p:txBody>
      </p:sp>
    </p:spTree>
    <p:extLst>
      <p:ext uri="{BB962C8B-B14F-4D97-AF65-F5344CB8AC3E}">
        <p14:creationId xmlns:p14="http://schemas.microsoft.com/office/powerpoint/2010/main" val="31549679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4D8529-421E-4491-B801-EBB9764F74E0}" type="datetimeFigureOut">
              <a:rPr lang="en-US" smtClean="0"/>
              <a:pPr/>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12F11-C1C0-4710-8011-ED96C0A7A2B3}" type="slidenum">
              <a:rPr lang="en-US" smtClean="0"/>
              <a:pPr/>
              <a:t>‹#›</a:t>
            </a:fld>
            <a:endParaRPr lang="en-US"/>
          </a:p>
        </p:txBody>
      </p:sp>
    </p:spTree>
    <p:extLst>
      <p:ext uri="{BB962C8B-B14F-4D97-AF65-F5344CB8AC3E}">
        <p14:creationId xmlns:p14="http://schemas.microsoft.com/office/powerpoint/2010/main" val="612751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FC4D8529-421E-4491-B801-EBB9764F74E0}" type="datetimeFigureOut">
              <a:rPr lang="en-US" smtClean="0"/>
              <a:pPr/>
              <a:t>8/14/2025</a:t>
            </a:fld>
            <a:endParaRPr lang="en-US"/>
          </a:p>
        </p:txBody>
      </p:sp>
      <p:sp>
        <p:nvSpPr>
          <p:cNvPr id="5" name="Footer Placeholder 4"/>
          <p:cNvSpPr>
            <a:spLocks noGrp="1"/>
          </p:cNvSpPr>
          <p:nvPr>
            <p:ph type="ftr" sz="quarter" idx="11"/>
          </p:nvPr>
        </p:nvSpPr>
        <p:spPr>
          <a:xfrm>
            <a:off x="1972647" y="6108173"/>
            <a:ext cx="5314517" cy="365125"/>
          </a:xfrm>
        </p:spPr>
        <p:txBody>
          <a:bodyPr/>
          <a:lstStyle/>
          <a:p>
            <a:endParaRPr lang="en-US"/>
          </a:p>
        </p:txBody>
      </p:sp>
      <p:sp>
        <p:nvSpPr>
          <p:cNvPr id="6" name="Slide Number Placeholder 5"/>
          <p:cNvSpPr>
            <a:spLocks noGrp="1"/>
          </p:cNvSpPr>
          <p:nvPr>
            <p:ph type="sldNum" sz="quarter" idx="12"/>
          </p:nvPr>
        </p:nvSpPr>
        <p:spPr>
          <a:xfrm>
            <a:off x="8258967" y="6108173"/>
            <a:ext cx="427833" cy="365125"/>
          </a:xfrm>
        </p:spPr>
        <p:txBody>
          <a:bodyPr/>
          <a:lstStyle/>
          <a:p>
            <a:fld id="{60A12F11-C1C0-4710-8011-ED96C0A7A2B3}" type="slidenum">
              <a:rPr lang="en-US" smtClean="0"/>
              <a:pPr/>
              <a:t>‹#›</a:t>
            </a:fld>
            <a:endParaRPr lang="en-US"/>
          </a:p>
        </p:txBody>
      </p:sp>
    </p:spTree>
    <p:extLst>
      <p:ext uri="{BB962C8B-B14F-4D97-AF65-F5344CB8AC3E}">
        <p14:creationId xmlns:p14="http://schemas.microsoft.com/office/powerpoint/2010/main" val="4136548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4D8529-421E-4491-B801-EBB9764F74E0}" type="datetimeFigureOut">
              <a:rPr lang="en-US" smtClean="0"/>
              <a:pPr/>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273317" y="6116070"/>
            <a:ext cx="413483" cy="365125"/>
          </a:xfrm>
        </p:spPr>
        <p:txBody>
          <a:bodyPr/>
          <a:lstStyle/>
          <a:p>
            <a:fld id="{60A12F11-C1C0-4710-8011-ED96C0A7A2B3}" type="slidenum">
              <a:rPr lang="en-US" smtClean="0"/>
              <a:pPr/>
              <a:t>‹#›</a:t>
            </a:fld>
            <a:endParaRPr lang="en-US"/>
          </a:p>
        </p:txBody>
      </p:sp>
    </p:spTree>
    <p:extLst>
      <p:ext uri="{BB962C8B-B14F-4D97-AF65-F5344CB8AC3E}">
        <p14:creationId xmlns:p14="http://schemas.microsoft.com/office/powerpoint/2010/main" val="2742650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4D8529-421E-4491-B801-EBB9764F74E0}" type="datetimeFigureOut">
              <a:rPr lang="en-US" smtClean="0"/>
              <a:pPr/>
              <a:t>8/14/2025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A12F11-C1C0-4710-8011-ED96C0A7A2B3}" type="slidenum">
              <a:rPr lang="en-US" smtClean="0"/>
              <a:pPr/>
              <a:t>‹#›</a:t>
            </a:fld>
            <a:endParaRPr lang="en-US"/>
          </a:p>
        </p:txBody>
      </p:sp>
    </p:spTree>
    <p:extLst>
      <p:ext uri="{BB962C8B-B14F-4D97-AF65-F5344CB8AC3E}">
        <p14:creationId xmlns:p14="http://schemas.microsoft.com/office/powerpoint/2010/main" val="100469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4D8529-421E-4491-B801-EBB9764F74E0}" type="datetimeFigureOut">
              <a:rPr lang="en-US" smtClean="0"/>
              <a:pPr/>
              <a:t>8/14/2025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A12F11-C1C0-4710-8011-ED96C0A7A2B3}" type="slidenum">
              <a:rPr lang="en-US" smtClean="0"/>
              <a:pPr/>
              <a:t>‹#›</a:t>
            </a:fld>
            <a:endParaRPr lang="en-US"/>
          </a:p>
        </p:txBody>
      </p:sp>
    </p:spTree>
    <p:extLst>
      <p:ext uri="{BB962C8B-B14F-4D97-AF65-F5344CB8AC3E}">
        <p14:creationId xmlns:p14="http://schemas.microsoft.com/office/powerpoint/2010/main" val="1074142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C4D8529-421E-4491-B801-EBB9764F74E0}" type="datetimeFigureOut">
              <a:rPr lang="en-US" smtClean="0"/>
              <a:pPr/>
              <a:t>8/14/2025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A12F11-C1C0-4710-8011-ED96C0A7A2B3}" type="slidenum">
              <a:rPr lang="en-US" smtClean="0"/>
              <a:pPr/>
              <a:t>‹#›</a:t>
            </a:fld>
            <a:endParaRPr lang="en-US"/>
          </a:p>
        </p:txBody>
      </p:sp>
    </p:spTree>
    <p:extLst>
      <p:ext uri="{BB962C8B-B14F-4D97-AF65-F5344CB8AC3E}">
        <p14:creationId xmlns:p14="http://schemas.microsoft.com/office/powerpoint/2010/main" val="340752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4D8529-421E-4491-B801-EBB9764F74E0}" type="datetimeFigureOut">
              <a:rPr lang="en-US" smtClean="0"/>
              <a:pPr/>
              <a:t>8/14/2025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A12F11-C1C0-4710-8011-ED96C0A7A2B3}" type="slidenum">
              <a:rPr lang="en-US" smtClean="0"/>
              <a:pPr/>
              <a:t>‹#›</a:t>
            </a:fld>
            <a:endParaRPr lang="en-US"/>
          </a:p>
        </p:txBody>
      </p:sp>
    </p:spTree>
    <p:extLst>
      <p:ext uri="{BB962C8B-B14F-4D97-AF65-F5344CB8AC3E}">
        <p14:creationId xmlns:p14="http://schemas.microsoft.com/office/powerpoint/2010/main" val="1619562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4D8529-421E-4491-B801-EBB9764F74E0}" type="datetimeFigureOut">
              <a:rPr lang="en-US" smtClean="0"/>
              <a:pPr/>
              <a:t>8/14/2025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A12F11-C1C0-4710-8011-ED96C0A7A2B3}" type="slidenum">
              <a:rPr lang="en-US" smtClean="0"/>
              <a:pPr/>
              <a:t>‹#›</a:t>
            </a:fld>
            <a:endParaRPr lang="en-US"/>
          </a:p>
        </p:txBody>
      </p:sp>
    </p:spTree>
    <p:extLst>
      <p:ext uri="{BB962C8B-B14F-4D97-AF65-F5344CB8AC3E}">
        <p14:creationId xmlns:p14="http://schemas.microsoft.com/office/powerpoint/2010/main" val="644835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4D8529-421E-4491-B801-EBB9764F74E0}" type="datetimeFigureOut">
              <a:rPr lang="en-US" smtClean="0"/>
              <a:pPr/>
              <a:t>8/14/2025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A12F11-C1C0-4710-8011-ED96C0A7A2B3}" type="slidenum">
              <a:rPr lang="en-US" smtClean="0"/>
              <a:pPr/>
              <a:t>‹#›</a:t>
            </a:fld>
            <a:endParaRPr lang="en-US"/>
          </a:p>
        </p:txBody>
      </p:sp>
    </p:spTree>
    <p:extLst>
      <p:ext uri="{BB962C8B-B14F-4D97-AF65-F5344CB8AC3E}">
        <p14:creationId xmlns:p14="http://schemas.microsoft.com/office/powerpoint/2010/main" val="602241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C4D8529-421E-4491-B801-EBB9764F74E0}" type="datetimeFigureOut">
              <a:rPr lang="en-US" smtClean="0"/>
              <a:pPr/>
              <a:t>8/14/2025</a:t>
            </a:fld>
            <a:endParaRPr 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0A12F11-C1C0-4710-8011-ED96C0A7A2B3}" type="slidenum">
              <a:rPr lang="en-US" smtClean="0"/>
              <a:pPr/>
              <a:t>‹#›</a:t>
            </a:fld>
            <a:endParaRPr lang="en-US"/>
          </a:p>
        </p:txBody>
      </p:sp>
    </p:spTree>
    <p:extLst>
      <p:ext uri="{BB962C8B-B14F-4D97-AF65-F5344CB8AC3E}">
        <p14:creationId xmlns:p14="http://schemas.microsoft.com/office/powerpoint/2010/main" val="1558446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560" y="865462"/>
            <a:ext cx="9144000" cy="857232"/>
          </a:xfrm>
        </p:spPr>
        <p:txBody>
          <a:bodyPr>
            <a:noAutofit/>
          </a:bodyPr>
          <a:lstStyle/>
          <a:p>
            <a:r>
              <a:rPr lang="hi-IN" sz="5400" b="1">
                <a:latin typeface="Kokila" panose="020B0604020202020204" pitchFamily="34" charset="0"/>
                <a:cs typeface="Kokila" panose="020B0604020202020204" pitchFamily="34" charset="0"/>
              </a:rPr>
              <a:t>सेल्फी प्वाइंट से निपुण विद्यार्थी </a:t>
            </a:r>
            <a:endParaRPr lang="en-US" sz="5400" b="1" dirty="0">
              <a:latin typeface="Kokila" panose="020B0604020202020204" pitchFamily="34" charset="0"/>
              <a:cs typeface="Kokila" panose="020B0604020202020204" pitchFamily="34" charset="0"/>
            </a:endParaRPr>
          </a:p>
        </p:txBody>
      </p:sp>
      <p:sp>
        <p:nvSpPr>
          <p:cNvPr id="6" name="Content Placeholder 5"/>
          <p:cNvSpPr>
            <a:spLocks noGrp="1"/>
          </p:cNvSpPr>
          <p:nvPr>
            <p:ph idx="1"/>
          </p:nvPr>
        </p:nvSpPr>
        <p:spPr>
          <a:xfrm>
            <a:off x="1187624" y="3868288"/>
            <a:ext cx="4536504" cy="2206028"/>
          </a:xfrm>
        </p:spPr>
        <p:txBody>
          <a:bodyPr>
            <a:normAutofit fontScale="25000" lnSpcReduction="20000"/>
          </a:bodyPr>
          <a:lstStyle/>
          <a:p>
            <a:endParaRPr lang="en-US" sz="2000" dirty="0">
              <a:solidFill>
                <a:srgbClr val="0070C0"/>
              </a:solidFill>
              <a:latin typeface="Kokila" panose="020B0604020202020204" pitchFamily="34" charset="0"/>
              <a:cs typeface="Kokila" panose="020B0604020202020204" pitchFamily="34" charset="0"/>
            </a:endParaRPr>
          </a:p>
          <a:p>
            <a:endParaRPr lang="en-US" sz="2000" dirty="0">
              <a:solidFill>
                <a:srgbClr val="0070C0"/>
              </a:solidFill>
              <a:latin typeface="Kokila" panose="020B0604020202020204" pitchFamily="34" charset="0"/>
              <a:cs typeface="Kokila" panose="020B0604020202020204" pitchFamily="34" charset="0"/>
            </a:endParaRPr>
          </a:p>
          <a:p>
            <a:endParaRPr lang="en-US" sz="2000" dirty="0">
              <a:solidFill>
                <a:srgbClr val="0070C0"/>
              </a:solidFill>
              <a:latin typeface="Kokila" panose="020B0604020202020204" pitchFamily="34" charset="0"/>
              <a:cs typeface="Kokila" panose="020B0604020202020204" pitchFamily="34" charset="0"/>
            </a:endParaRPr>
          </a:p>
          <a:p>
            <a:endParaRPr lang="en-US" sz="2000" dirty="0">
              <a:solidFill>
                <a:srgbClr val="0070C0"/>
              </a:solidFill>
              <a:latin typeface="Kokila" panose="020B0604020202020204" pitchFamily="34" charset="0"/>
              <a:cs typeface="Kokila" panose="020B0604020202020204" pitchFamily="34" charset="0"/>
            </a:endParaRPr>
          </a:p>
          <a:p>
            <a:endParaRPr lang="en-US" sz="2000" dirty="0">
              <a:solidFill>
                <a:srgbClr val="0070C0"/>
              </a:solidFill>
              <a:latin typeface="Kokila" panose="020B0604020202020204" pitchFamily="34" charset="0"/>
              <a:cs typeface="Kokila" panose="020B0604020202020204" pitchFamily="34" charset="0"/>
            </a:endParaRPr>
          </a:p>
          <a:p>
            <a:pPr marL="0" indent="0">
              <a:buNone/>
            </a:pPr>
            <a:r>
              <a:rPr lang="hi-IN" sz="12800" b="1">
                <a:latin typeface="Kokila" panose="020B0604020202020204" pitchFamily="34" charset="0"/>
                <a:cs typeface="Kokila" panose="020B0604020202020204" pitchFamily="34" charset="0"/>
              </a:rPr>
              <a:t> डा0 राम नेवाज सिंह (प्रधानाध्यापक)</a:t>
            </a:r>
          </a:p>
          <a:p>
            <a:pPr marL="0" indent="0">
              <a:buNone/>
            </a:pPr>
            <a:r>
              <a:rPr lang="hi-IN" sz="12800" b="1">
                <a:latin typeface="Kokila" panose="020B0604020202020204" pitchFamily="34" charset="0"/>
                <a:cs typeface="Kokila" panose="020B0604020202020204" pitchFamily="34" charset="0"/>
              </a:rPr>
              <a:t>प्राथमिक विद्यालय तिलगोड़ी</a:t>
            </a:r>
            <a:endParaRPr lang="en-US" sz="12800" b="1">
              <a:latin typeface="Kokila" panose="020B0604020202020204" pitchFamily="34" charset="0"/>
              <a:cs typeface="Kokila" panose="020B0604020202020204" pitchFamily="34" charset="0"/>
            </a:endParaRPr>
          </a:p>
          <a:p>
            <a:pPr marL="0" indent="0">
              <a:buNone/>
            </a:pPr>
            <a:r>
              <a:rPr lang="hi-IN" sz="12800" b="1">
                <a:latin typeface="Kokila" panose="020B0604020202020204" pitchFamily="34" charset="0"/>
                <a:cs typeface="Kokila" panose="020B0604020202020204" pitchFamily="34" charset="0"/>
              </a:rPr>
              <a:t> शिक्षा क्षेत्र-नेवादा, जनपद कौशाम्बी</a:t>
            </a:r>
          </a:p>
        </p:txBody>
      </p:sp>
      <p:pic>
        <p:nvPicPr>
          <p:cNvPr id="7" name="Picture 6" descr="R N SINGH.jpg"/>
          <p:cNvPicPr>
            <a:picLocks noChangeAspect="1"/>
          </p:cNvPicPr>
          <p:nvPr/>
        </p:nvPicPr>
        <p:blipFill>
          <a:blip r:embed="rId2"/>
          <a:stretch>
            <a:fillRect/>
          </a:stretch>
        </p:blipFill>
        <p:spPr>
          <a:xfrm>
            <a:off x="5868144" y="3868288"/>
            <a:ext cx="2616597" cy="264320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Picture 2">
            <a:extLst>
              <a:ext uri="{FF2B5EF4-FFF2-40B4-BE49-F238E27FC236}">
                <a16:creationId xmlns:a16="http://schemas.microsoft.com/office/drawing/2014/main" id="{58C35B5F-7297-9A8F-CD4C-8166B18E5813}"/>
              </a:ext>
            </a:extLst>
          </p:cNvPr>
          <p:cNvPicPr>
            <a:picLocks noChangeAspect="1"/>
          </p:cNvPicPr>
          <p:nvPr/>
        </p:nvPicPr>
        <p:blipFill>
          <a:blip r:embed="rId3"/>
          <a:stretch>
            <a:fillRect/>
          </a:stretch>
        </p:blipFill>
        <p:spPr>
          <a:xfrm>
            <a:off x="7409521" y="-57492"/>
            <a:ext cx="1761897" cy="178018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837"/>
            <a:ext cx="8229600" cy="571480"/>
          </a:xfrm>
        </p:spPr>
        <p:txBody>
          <a:bodyPr>
            <a:noAutofit/>
          </a:bodyPr>
          <a:lstStyle/>
          <a:p>
            <a:r>
              <a:rPr lang="hi-IN" sz="5400" b="1">
                <a:latin typeface="Kokila" panose="020B0604020202020204" pitchFamily="34" charset="0"/>
                <a:cs typeface="Kokila" panose="020B0604020202020204" pitchFamily="34" charset="0"/>
              </a:rPr>
              <a:t>मेरा विद्यालय मेरी पहचान</a:t>
            </a:r>
            <a:endParaRPr lang="en-US" sz="5400" b="1" dirty="0">
              <a:latin typeface="Kokila" panose="020B0604020202020204" pitchFamily="34" charset="0"/>
              <a:cs typeface="Kokila" panose="020B0604020202020204" pitchFamily="34" charset="0"/>
            </a:endParaRPr>
          </a:p>
        </p:txBody>
      </p:sp>
      <p:sp>
        <p:nvSpPr>
          <p:cNvPr id="3" name="Content Placeholder 2"/>
          <p:cNvSpPr>
            <a:spLocks noGrp="1"/>
          </p:cNvSpPr>
          <p:nvPr>
            <p:ph idx="1"/>
          </p:nvPr>
        </p:nvSpPr>
        <p:spPr>
          <a:xfrm>
            <a:off x="457200" y="1142984"/>
            <a:ext cx="8229600" cy="4983179"/>
          </a:xfrm>
        </p:spPr>
        <p:txBody>
          <a:bodyPr/>
          <a:lstStyle/>
          <a:p>
            <a:pPr>
              <a:buNone/>
            </a:pPr>
            <a:endParaRPr lang="en-US" dirty="0"/>
          </a:p>
          <a:p>
            <a:pPr>
              <a:buNone/>
            </a:pPr>
            <a:endParaRPr lang="en-US" dirty="0"/>
          </a:p>
        </p:txBody>
      </p:sp>
      <p:pic>
        <p:nvPicPr>
          <p:cNvPr id="9" name="Content Placeholder 3" descr="20240430_073106.jpg"/>
          <p:cNvPicPr>
            <a:picLocks noChangeAspect="1"/>
          </p:cNvPicPr>
          <p:nvPr/>
        </p:nvPicPr>
        <p:blipFill>
          <a:blip r:embed="rId2" cstate="print"/>
          <a:stretch>
            <a:fillRect/>
          </a:stretch>
        </p:blipFill>
        <p:spPr>
          <a:xfrm>
            <a:off x="710423" y="2348880"/>
            <a:ext cx="8004981" cy="44376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0BDA2AA0-2068-F192-CAA0-E0E8C1CAF837}"/>
              </a:ext>
            </a:extLst>
          </p:cNvPr>
          <p:cNvPicPr>
            <a:picLocks noChangeAspect="1"/>
          </p:cNvPicPr>
          <p:nvPr/>
        </p:nvPicPr>
        <p:blipFill>
          <a:blip r:embed="rId3"/>
          <a:stretch>
            <a:fillRect/>
          </a:stretch>
        </p:blipFill>
        <p:spPr>
          <a:xfrm>
            <a:off x="7382103" y="-31955"/>
            <a:ext cx="1761897" cy="178018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928670"/>
          </a:xfrm>
        </p:spPr>
        <p:txBody>
          <a:bodyPr/>
          <a:lstStyle/>
          <a:p>
            <a:r>
              <a:rPr lang="hi-IN">
                <a:solidFill>
                  <a:srgbClr val="FF0000"/>
                </a:solidFill>
                <a:latin typeface="Kokila" panose="020B0604020202020204" pitchFamily="34" charset="0"/>
                <a:cs typeface="Kokila" panose="020B0604020202020204" pitchFamily="34" charset="0"/>
              </a:rPr>
              <a:t>उद्देश्य</a:t>
            </a:r>
            <a:endParaRPr lang="en-US" dirty="0">
              <a:solidFill>
                <a:srgbClr val="FF0000"/>
              </a:solidFill>
              <a:latin typeface="Kokila" panose="020B0604020202020204" pitchFamily="34" charset="0"/>
              <a:cs typeface="Kokila" panose="020B0604020202020204" pitchFamily="34" charset="0"/>
            </a:endParaRPr>
          </a:p>
        </p:txBody>
      </p:sp>
      <p:sp>
        <p:nvSpPr>
          <p:cNvPr id="3" name="Content Placeholder 2"/>
          <p:cNvSpPr>
            <a:spLocks noGrp="1"/>
          </p:cNvSpPr>
          <p:nvPr>
            <p:ph idx="1"/>
          </p:nvPr>
        </p:nvSpPr>
        <p:spPr>
          <a:xfrm>
            <a:off x="763462" y="1548900"/>
            <a:ext cx="8136904" cy="4941168"/>
          </a:xfrm>
        </p:spPr>
        <p:txBody>
          <a:bodyPr>
            <a:normAutofit/>
          </a:bodyPr>
          <a:lstStyle/>
          <a:p>
            <a:pPr algn="just">
              <a:buNone/>
            </a:pPr>
            <a:r>
              <a:rPr lang="hi-IN">
                <a:solidFill>
                  <a:srgbClr val="002060"/>
                </a:solidFill>
                <a:latin typeface="Kokila" panose="020B0604020202020204" pitchFamily="34" charset="0"/>
                <a:cs typeface="Kokila" panose="020B0604020202020204" pitchFamily="34" charset="0"/>
              </a:rPr>
              <a:t> निपुण भारत मिशन उत्तर प्रदेश  सरकार का प्राथमिक शिक्षा के क्षेत्र में चलाया जाने वाला एक प्रमुख कार्यक्रम है, जिसके माध्यम से सभी बच्चों में  भाषा एवं गणित की निर्धारित दक्षताओं को प्राप्त करना है। </a:t>
            </a:r>
          </a:p>
          <a:p>
            <a:pPr algn="just">
              <a:buNone/>
            </a:pPr>
            <a:r>
              <a:rPr lang="hi-IN">
                <a:solidFill>
                  <a:srgbClr val="002060"/>
                </a:solidFill>
                <a:latin typeface="Kokila" panose="020B0604020202020204" pitchFamily="34" charset="0"/>
                <a:cs typeface="Kokila" panose="020B0604020202020204" pitchFamily="34" charset="0"/>
              </a:rPr>
              <a:t>  विद्यालय, बच्चों में शासन द्वारा निर्धारित दक्षताओं की प्राप्ति के लिए विधिवत कार्य-योजना का निर्माण कर बच्चों में क्रियान्वित करने का प्रयास किया है और बच्चों को निपुण लक्ष्य ऐप आकलन में निर्धारित निपुण लक्ष्यों की प्राप्ति के  लिए एवं नियमित विद्यालय में उपस्थित के लिए सेल्फी प्वाइंट का निर्माण किया गया ।</a:t>
            </a:r>
          </a:p>
          <a:p>
            <a:pPr algn="just">
              <a:buNone/>
            </a:pPr>
            <a:r>
              <a:rPr lang="hi-IN">
                <a:solidFill>
                  <a:srgbClr val="002060"/>
                </a:solidFill>
                <a:latin typeface="Kokila" panose="020B0604020202020204" pitchFamily="34" charset="0"/>
                <a:cs typeface="Kokila" panose="020B0604020202020204" pitchFamily="34" charset="0"/>
              </a:rPr>
              <a:t> जिससे बच्चे प्रोत्साहित होकर घर में भी निपुण लक्ष्य ऐप का आकलन कर ऐप में दी गयी दक्षताओं को प्राप्त कर रहे है और निपुण बालक/निपुण बालिका के रुप में पहचान स्थापित कर रहे है।</a:t>
            </a:r>
            <a:endParaRPr lang="en-US" dirty="0">
              <a:solidFill>
                <a:srgbClr val="002060"/>
              </a:solidFill>
              <a:latin typeface="Kokila" panose="020B0604020202020204" pitchFamily="34" charset="0"/>
              <a:cs typeface="Kokila" panose="020B0604020202020204" pitchFamily="34" charset="0"/>
            </a:endParaRPr>
          </a:p>
        </p:txBody>
      </p:sp>
      <p:pic>
        <p:nvPicPr>
          <p:cNvPr id="4" name="Picture 3">
            <a:extLst>
              <a:ext uri="{FF2B5EF4-FFF2-40B4-BE49-F238E27FC236}">
                <a16:creationId xmlns:a16="http://schemas.microsoft.com/office/drawing/2014/main" id="{C96ADEE7-CFD0-E150-50DC-493247B7BB05}"/>
              </a:ext>
            </a:extLst>
          </p:cNvPr>
          <p:cNvPicPr>
            <a:picLocks noChangeAspect="1"/>
          </p:cNvPicPr>
          <p:nvPr/>
        </p:nvPicPr>
        <p:blipFill>
          <a:blip r:embed="rId2"/>
          <a:stretch>
            <a:fillRect/>
          </a:stretch>
        </p:blipFill>
        <p:spPr>
          <a:xfrm>
            <a:off x="7352035" y="-31955"/>
            <a:ext cx="1761897" cy="178018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016" y="620688"/>
            <a:ext cx="8229600" cy="714356"/>
          </a:xfrm>
        </p:spPr>
        <p:txBody>
          <a:bodyPr>
            <a:normAutofit/>
          </a:bodyPr>
          <a:lstStyle/>
          <a:p>
            <a:r>
              <a:rPr lang="hi-IN" b="1">
                <a:latin typeface="Kokila" panose="020B0604020202020204" pitchFamily="34" charset="0"/>
                <a:cs typeface="Kokila" panose="020B0604020202020204" pitchFamily="34" charset="0"/>
              </a:rPr>
              <a:t> क्रियान्वयन</a:t>
            </a:r>
            <a:endParaRPr lang="en-US" b="1" dirty="0">
              <a:latin typeface="Kokila" panose="020B0604020202020204" pitchFamily="34" charset="0"/>
              <a:cs typeface="Kokila" panose="020B0604020202020204" pitchFamily="34" charset="0"/>
            </a:endParaRPr>
          </a:p>
        </p:txBody>
      </p:sp>
      <p:sp>
        <p:nvSpPr>
          <p:cNvPr id="3" name="Content Placeholder 2"/>
          <p:cNvSpPr>
            <a:spLocks noGrp="1"/>
          </p:cNvSpPr>
          <p:nvPr>
            <p:ph idx="1"/>
          </p:nvPr>
        </p:nvSpPr>
        <p:spPr>
          <a:xfrm>
            <a:off x="457200" y="1772816"/>
            <a:ext cx="8003232" cy="4464496"/>
          </a:xfrm>
        </p:spPr>
        <p:txBody>
          <a:bodyPr>
            <a:normAutofit/>
          </a:bodyPr>
          <a:lstStyle/>
          <a:p>
            <a:pPr algn="just">
              <a:buNone/>
            </a:pPr>
            <a:r>
              <a:rPr lang="hi-IN">
                <a:latin typeface="Kokila" panose="020B0604020202020204" pitchFamily="34" charset="0"/>
                <a:cs typeface="Kokila" panose="020B0604020202020204" pitchFamily="34" charset="0"/>
              </a:rPr>
              <a:t>		सर्वप्रथम मेरे द्वारा कक्षा में अध्ययनरत बच्चों की वास्तविक स्थिति जानने के लिए आकलन किया गया जिससे बच्चों की स्पष्ट स्थिति की जानकारी प्राप्त हो सके आकलन से पता चला कि हमारे विद्यालय में विभिन्न मानसिक उपलब्धि वाले बच्चे अध्ययनरत है । </a:t>
            </a:r>
          </a:p>
          <a:p>
            <a:pPr algn="just">
              <a:buNone/>
            </a:pPr>
            <a:r>
              <a:rPr lang="hi-IN">
                <a:latin typeface="Kokila" panose="020B0604020202020204" pitchFamily="34" charset="0"/>
                <a:cs typeface="Kokila" panose="020B0604020202020204" pitchFamily="34" charset="0"/>
              </a:rPr>
              <a:t> जिसमें भाषा एवं गणित की दक्षताओं की प्राप्ति के लिए कार्ययोजना का निर्माण</a:t>
            </a:r>
            <a:r>
              <a:rPr lang="en-US">
                <a:latin typeface="Kokila" panose="020B0604020202020204" pitchFamily="34" charset="0"/>
                <a:cs typeface="Kokila" panose="020B0604020202020204" pitchFamily="34" charset="0"/>
              </a:rPr>
              <a:t> </a:t>
            </a:r>
            <a:r>
              <a:rPr lang="hi-IN">
                <a:latin typeface="Kokila" panose="020B0604020202020204" pitchFamily="34" charset="0"/>
                <a:cs typeface="Kokila" panose="020B0604020202020204" pitchFamily="34" charset="0"/>
              </a:rPr>
              <a:t>कर कार्य प्रारम्भ किया गया। भाषा में अक्षर पहचान से कार्य प्रारम्भ कर प्रवाह पूर्ण पठन तक का अभ्यास बिगबुक, कहानी, शिक्षण सहायक सामग्री का प्रयोगकर किया गया और गणित की दक्षताओं की प्राप्ति के लिए परिवेषीय वस्तुओं का प्रयोग के साथ अंकीय समझ विकसित कर गणित किट, टी0एल0एम0 का प्रयोग कर जोड़-घटाना गुणा का अभ्यास कराया गया । </a:t>
            </a:r>
          </a:p>
          <a:p>
            <a:pPr algn="just">
              <a:buNone/>
            </a:pPr>
            <a:r>
              <a:rPr lang="hi-IN">
                <a:latin typeface="Kokila" panose="020B0604020202020204" pitchFamily="34" charset="0"/>
                <a:cs typeface="Kokila" panose="020B0604020202020204" pitchFamily="34" charset="0"/>
              </a:rPr>
              <a:t> निपुण लक्ष्य ऐप का नियमित प्रयोग कर बार-बार अभ्यास कराते हुए निपुण लक्ष्यों को प्राप्त किया गया और बच्चों को प्रोत्साहित करने के लिए निपुण बालक सेल्फी ,खीचकर फेसबुक एवं मीड़िया में भेजा जाता है। </a:t>
            </a:r>
            <a:endParaRPr lang="en-US" dirty="0">
              <a:latin typeface="Kokila" panose="020B0604020202020204" pitchFamily="34" charset="0"/>
              <a:cs typeface="Kokila" panose="020B0604020202020204" pitchFamily="34" charset="0"/>
            </a:endParaRPr>
          </a:p>
        </p:txBody>
      </p:sp>
      <p:pic>
        <p:nvPicPr>
          <p:cNvPr id="4" name="Picture 3">
            <a:extLst>
              <a:ext uri="{FF2B5EF4-FFF2-40B4-BE49-F238E27FC236}">
                <a16:creationId xmlns:a16="http://schemas.microsoft.com/office/drawing/2014/main" id="{9997472D-1CE4-36D4-E871-7B717F76043A}"/>
              </a:ext>
            </a:extLst>
          </p:cNvPr>
          <p:cNvPicPr>
            <a:picLocks noChangeAspect="1"/>
          </p:cNvPicPr>
          <p:nvPr/>
        </p:nvPicPr>
        <p:blipFill>
          <a:blip r:embed="rId2"/>
          <a:stretch>
            <a:fillRect/>
          </a:stretch>
        </p:blipFill>
        <p:spPr>
          <a:xfrm>
            <a:off x="7308304" y="0"/>
            <a:ext cx="1761897" cy="178018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D3CDF-8250-74DA-F0A3-5774F7FF431E}"/>
              </a:ext>
            </a:extLst>
          </p:cNvPr>
          <p:cNvSpPr>
            <a:spLocks noGrp="1"/>
          </p:cNvSpPr>
          <p:nvPr>
            <p:ph type="title"/>
          </p:nvPr>
        </p:nvSpPr>
        <p:spPr>
          <a:xfrm>
            <a:off x="2195736" y="332656"/>
            <a:ext cx="4886011" cy="667543"/>
          </a:xfrm>
        </p:spPr>
        <p:txBody>
          <a:bodyPr>
            <a:normAutofit fontScale="90000"/>
          </a:bodyPr>
          <a:lstStyle/>
          <a:p>
            <a:r>
              <a:rPr lang="hi-IN" b="1">
                <a:latin typeface="Kokila" panose="020B0604020202020204" pitchFamily="34" charset="0"/>
                <a:cs typeface="Kokila" panose="020B0604020202020204" pitchFamily="34" charset="0"/>
              </a:rPr>
              <a:t>प्रभाव</a:t>
            </a:r>
            <a:endParaRPr lang="en-US" b="1">
              <a:latin typeface="Kokila" panose="020B0604020202020204" pitchFamily="34" charset="0"/>
              <a:cs typeface="Kokila" panose="020B0604020202020204" pitchFamily="34" charset="0"/>
            </a:endParaRPr>
          </a:p>
        </p:txBody>
      </p:sp>
      <p:sp>
        <p:nvSpPr>
          <p:cNvPr id="3" name="Content Placeholder 2">
            <a:extLst>
              <a:ext uri="{FF2B5EF4-FFF2-40B4-BE49-F238E27FC236}">
                <a16:creationId xmlns:a16="http://schemas.microsoft.com/office/drawing/2014/main" id="{7C182602-F597-4B77-0F73-F8CA646A4D7F}"/>
              </a:ext>
            </a:extLst>
          </p:cNvPr>
          <p:cNvSpPr>
            <a:spLocks noGrp="1"/>
          </p:cNvSpPr>
          <p:nvPr>
            <p:ph idx="1"/>
          </p:nvPr>
        </p:nvSpPr>
        <p:spPr>
          <a:xfrm>
            <a:off x="683568" y="1556792"/>
            <a:ext cx="3456384" cy="4587040"/>
          </a:xfrm>
        </p:spPr>
        <p:txBody>
          <a:bodyPr>
            <a:normAutofit/>
          </a:bodyPr>
          <a:lstStyle/>
          <a:p>
            <a:pPr marL="0" indent="0">
              <a:buNone/>
            </a:pPr>
            <a:r>
              <a:rPr lang="hi-IN" sz="2800" b="1">
                <a:latin typeface="Kokila" panose="020B0604020202020204" pitchFamily="34" charset="0"/>
                <a:cs typeface="Kokila" panose="020B0604020202020204" pitchFamily="34" charset="0"/>
              </a:rPr>
              <a:t>उक्त नवाचार का सर्वाधिक प्रभाव बच्चों के अधिगम स्तर पर पड़ा जिससे विद्यालय के बच्चे स्वयं को निपुण बनाने के लिए प्रेरित हुए। बच्चों में एक नवीन उत्साह का संचार हुआ है और वे स्वप्रेरित होकर निपुण लक्ष्यों को प्राप्त करने का अधिक प्रयास करते हैं। </a:t>
            </a:r>
            <a:endParaRPr lang="en-US" sz="2800" b="1">
              <a:latin typeface="Kokila" panose="020B0604020202020204" pitchFamily="34" charset="0"/>
              <a:cs typeface="Kokila" panose="020B0604020202020204" pitchFamily="34" charset="0"/>
            </a:endParaRPr>
          </a:p>
        </p:txBody>
      </p:sp>
      <p:pic>
        <p:nvPicPr>
          <p:cNvPr id="4" name="Picture 3">
            <a:extLst>
              <a:ext uri="{FF2B5EF4-FFF2-40B4-BE49-F238E27FC236}">
                <a16:creationId xmlns:a16="http://schemas.microsoft.com/office/drawing/2014/main" id="{2BB4757E-2347-7CA9-4296-FFE12EE07FD1}"/>
              </a:ext>
            </a:extLst>
          </p:cNvPr>
          <p:cNvPicPr>
            <a:picLocks noChangeAspect="1"/>
          </p:cNvPicPr>
          <p:nvPr/>
        </p:nvPicPr>
        <p:blipFill>
          <a:blip r:embed="rId2"/>
          <a:stretch>
            <a:fillRect/>
          </a:stretch>
        </p:blipFill>
        <p:spPr>
          <a:xfrm>
            <a:off x="4571429" y="2420888"/>
            <a:ext cx="4249043" cy="34563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6A80E1D3-EF60-56E6-50CF-BE4D15299FCC}"/>
              </a:ext>
            </a:extLst>
          </p:cNvPr>
          <p:cNvPicPr>
            <a:picLocks noChangeAspect="1"/>
          </p:cNvPicPr>
          <p:nvPr/>
        </p:nvPicPr>
        <p:blipFill>
          <a:blip r:embed="rId3"/>
          <a:stretch>
            <a:fillRect/>
          </a:stretch>
        </p:blipFill>
        <p:spPr>
          <a:xfrm>
            <a:off x="7236296" y="188640"/>
            <a:ext cx="1761897" cy="1780186"/>
          </a:xfrm>
          <a:prstGeom prst="rect">
            <a:avLst/>
          </a:prstGeom>
        </p:spPr>
      </p:pic>
    </p:spTree>
    <p:extLst>
      <p:ext uri="{BB962C8B-B14F-4D97-AF65-F5344CB8AC3E}">
        <p14:creationId xmlns:p14="http://schemas.microsoft.com/office/powerpoint/2010/main" val="4110452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552" y="1556792"/>
            <a:ext cx="8229600" cy="714356"/>
          </a:xfrm>
        </p:spPr>
        <p:txBody>
          <a:bodyPr>
            <a:normAutofit/>
          </a:bodyPr>
          <a:lstStyle/>
          <a:p>
            <a:r>
              <a:rPr lang="hi-IN" sz="3200" b="1">
                <a:latin typeface="Kokila" panose="020B0604020202020204" pitchFamily="34" charset="0"/>
                <a:cs typeface="Kokila" panose="020B0604020202020204" pitchFamily="34" charset="0"/>
              </a:rPr>
              <a:t>नवाचार के प्रयोग की फोटो</a:t>
            </a:r>
            <a:endParaRPr lang="en-US" sz="3200" b="1" dirty="0">
              <a:latin typeface="Kokila" panose="020B0604020202020204" pitchFamily="34" charset="0"/>
              <a:cs typeface="Kokila" panose="020B0604020202020204" pitchFamily="34" charset="0"/>
            </a:endParaRPr>
          </a:p>
        </p:txBody>
      </p:sp>
      <p:sp>
        <p:nvSpPr>
          <p:cNvPr id="3" name="Content Placeholder 2"/>
          <p:cNvSpPr>
            <a:spLocks noGrp="1"/>
          </p:cNvSpPr>
          <p:nvPr>
            <p:ph idx="1"/>
          </p:nvPr>
        </p:nvSpPr>
        <p:spPr>
          <a:xfrm>
            <a:off x="500034" y="785794"/>
            <a:ext cx="8429684" cy="6072206"/>
          </a:xfrm>
        </p:spPr>
        <p:txBody>
          <a:bodyPr/>
          <a:lstStyle/>
          <a:p>
            <a:endParaRPr lang="en-US" dirty="0"/>
          </a:p>
          <a:p>
            <a:endParaRPr lang="en-US" dirty="0"/>
          </a:p>
        </p:txBody>
      </p:sp>
      <p:grpSp>
        <p:nvGrpSpPr>
          <p:cNvPr id="5" name="Group 4">
            <a:extLst>
              <a:ext uri="{FF2B5EF4-FFF2-40B4-BE49-F238E27FC236}">
                <a16:creationId xmlns:a16="http://schemas.microsoft.com/office/drawing/2014/main" id="{FA6B6D43-820C-C087-AA91-8FF2B580D80E}"/>
              </a:ext>
            </a:extLst>
          </p:cNvPr>
          <p:cNvGrpSpPr/>
          <p:nvPr/>
        </p:nvGrpSpPr>
        <p:grpSpPr>
          <a:xfrm>
            <a:off x="740162" y="3443857"/>
            <a:ext cx="7897194" cy="2295973"/>
            <a:chOff x="515448" y="2500306"/>
            <a:chExt cx="7897194" cy="2295973"/>
          </a:xfrm>
        </p:grpSpPr>
        <p:pic>
          <p:nvPicPr>
            <p:cNvPr id="11" name="Picture 10" descr="IMG-20230522-WA0088.jpg"/>
            <p:cNvPicPr>
              <a:picLocks noChangeAspect="1"/>
            </p:cNvPicPr>
            <p:nvPr/>
          </p:nvPicPr>
          <p:blipFill>
            <a:blip r:embed="rId2" cstate="print"/>
            <a:stretch>
              <a:fillRect/>
            </a:stretch>
          </p:blipFill>
          <p:spPr>
            <a:xfrm>
              <a:off x="3627206" y="2500306"/>
              <a:ext cx="2177892" cy="22859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descr="20241105_114950.jpg"/>
            <p:cNvPicPr>
              <a:picLocks noChangeAspect="1"/>
            </p:cNvPicPr>
            <p:nvPr/>
          </p:nvPicPr>
          <p:blipFill>
            <a:blip r:embed="rId3" cstate="print"/>
            <a:stretch>
              <a:fillRect/>
            </a:stretch>
          </p:blipFill>
          <p:spPr>
            <a:xfrm>
              <a:off x="515448" y="2500306"/>
              <a:ext cx="2871630" cy="22859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20230516_105405 (1).jpg"/>
            <p:cNvPicPr>
              <a:picLocks noChangeAspect="1"/>
            </p:cNvPicPr>
            <p:nvPr/>
          </p:nvPicPr>
          <p:blipFill>
            <a:blip r:embed="rId4" cstate="print"/>
            <a:stretch>
              <a:fillRect/>
            </a:stretch>
          </p:blipFill>
          <p:spPr>
            <a:xfrm>
              <a:off x="5994182" y="2510287"/>
              <a:ext cx="2418460" cy="22859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pic>
        <p:nvPicPr>
          <p:cNvPr id="4" name="Picture 3">
            <a:extLst>
              <a:ext uri="{FF2B5EF4-FFF2-40B4-BE49-F238E27FC236}">
                <a16:creationId xmlns:a16="http://schemas.microsoft.com/office/drawing/2014/main" id="{F1B5E483-E9E9-5F09-6D2F-0B47464D7E30}"/>
              </a:ext>
            </a:extLst>
          </p:cNvPr>
          <p:cNvPicPr>
            <a:picLocks noChangeAspect="1"/>
          </p:cNvPicPr>
          <p:nvPr/>
        </p:nvPicPr>
        <p:blipFill>
          <a:blip r:embed="rId5"/>
          <a:stretch>
            <a:fillRect/>
          </a:stretch>
        </p:blipFill>
        <p:spPr>
          <a:xfrm>
            <a:off x="6967737" y="30507"/>
            <a:ext cx="1761897" cy="178018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0604C-297E-2371-1121-67143B8B2BC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83C8A2-7484-50A6-71A2-C01FB94B1961}"/>
              </a:ext>
            </a:extLst>
          </p:cNvPr>
          <p:cNvSpPr>
            <a:spLocks noGrp="1"/>
          </p:cNvSpPr>
          <p:nvPr>
            <p:ph idx="1"/>
          </p:nvPr>
        </p:nvSpPr>
        <p:spPr>
          <a:xfrm>
            <a:off x="500034" y="785794"/>
            <a:ext cx="8429684" cy="6072206"/>
          </a:xfrm>
        </p:spPr>
        <p:txBody>
          <a:bodyPr/>
          <a:lstStyle/>
          <a:p>
            <a:endParaRPr lang="en-US" dirty="0"/>
          </a:p>
          <a:p>
            <a:endParaRPr lang="en-US" dirty="0"/>
          </a:p>
        </p:txBody>
      </p:sp>
      <p:pic>
        <p:nvPicPr>
          <p:cNvPr id="4" name="Picture 3">
            <a:extLst>
              <a:ext uri="{FF2B5EF4-FFF2-40B4-BE49-F238E27FC236}">
                <a16:creationId xmlns:a16="http://schemas.microsoft.com/office/drawing/2014/main" id="{8F161F1E-D339-1D30-63C4-BEED92D20746}"/>
              </a:ext>
            </a:extLst>
          </p:cNvPr>
          <p:cNvPicPr>
            <a:picLocks noChangeAspect="1"/>
          </p:cNvPicPr>
          <p:nvPr/>
        </p:nvPicPr>
        <p:blipFill>
          <a:blip r:embed="rId2"/>
          <a:stretch>
            <a:fillRect/>
          </a:stretch>
        </p:blipFill>
        <p:spPr>
          <a:xfrm>
            <a:off x="6967737" y="30507"/>
            <a:ext cx="1761897" cy="1780186"/>
          </a:xfrm>
          <a:prstGeom prst="rect">
            <a:avLst/>
          </a:prstGeom>
        </p:spPr>
      </p:pic>
      <p:sp>
        <p:nvSpPr>
          <p:cNvPr id="8" name="Oval 7">
            <a:extLst>
              <a:ext uri="{FF2B5EF4-FFF2-40B4-BE49-F238E27FC236}">
                <a16:creationId xmlns:a16="http://schemas.microsoft.com/office/drawing/2014/main" id="{95F15CD7-D53C-5C35-C731-A620904EBFC7}"/>
              </a:ext>
            </a:extLst>
          </p:cNvPr>
          <p:cNvSpPr/>
          <p:nvPr/>
        </p:nvSpPr>
        <p:spPr>
          <a:xfrm>
            <a:off x="2915816" y="2924944"/>
            <a:ext cx="3888432" cy="2088232"/>
          </a:xfrm>
          <a:prstGeom prst="ellipse">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45198F5-4576-392D-BC25-9873021530BC}"/>
              </a:ext>
            </a:extLst>
          </p:cNvPr>
          <p:cNvSpPr txBox="1"/>
          <p:nvPr/>
        </p:nvSpPr>
        <p:spPr>
          <a:xfrm>
            <a:off x="3563888" y="3573016"/>
            <a:ext cx="2880320" cy="923330"/>
          </a:xfrm>
          <a:prstGeom prst="rect">
            <a:avLst/>
          </a:prstGeom>
          <a:noFill/>
        </p:spPr>
        <p:txBody>
          <a:bodyPr wrap="square" rtlCol="0">
            <a:spAutoFit/>
          </a:bodyPr>
          <a:lstStyle/>
          <a:p>
            <a:pPr algn="ctr"/>
            <a:r>
              <a:rPr lang="hi-IN" sz="5400" b="1">
                <a:solidFill>
                  <a:schemeClr val="bg2"/>
                </a:solidFill>
                <a:latin typeface="Aparajita" panose="02020603050405020304" pitchFamily="18" charset="0"/>
                <a:cs typeface="Aparajita" panose="02020603050405020304" pitchFamily="18" charset="0"/>
              </a:rPr>
              <a:t>धन्यवाद</a:t>
            </a:r>
            <a:endParaRPr lang="en-US" sz="5400" b="1">
              <a:solidFill>
                <a:schemeClr val="bg2"/>
              </a:solidFill>
              <a:latin typeface="Aparajita" panose="02020603050405020304" pitchFamily="18" charset="0"/>
              <a:cs typeface="Aparajita" panose="02020603050405020304" pitchFamily="18" charset="0"/>
            </a:endParaRPr>
          </a:p>
        </p:txBody>
      </p:sp>
    </p:spTree>
    <p:extLst>
      <p:ext uri="{BB962C8B-B14F-4D97-AF65-F5344CB8AC3E}">
        <p14:creationId xmlns:p14="http://schemas.microsoft.com/office/powerpoint/2010/main" val="1065309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217</TotalTime>
  <Words>375</Words>
  <Application>Microsoft Office PowerPoint</Application>
  <PresentationFormat>On-screen Show (4:3)</PresentationFormat>
  <Paragraphs>22</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Aparajita</vt:lpstr>
      <vt:lpstr>Arial</vt:lpstr>
      <vt:lpstr>Corbel</vt:lpstr>
      <vt:lpstr>Kokila</vt:lpstr>
      <vt:lpstr>Parallax</vt:lpstr>
      <vt:lpstr>सेल्फी प्वाइंट से निपुण विद्यार्थी </vt:lpstr>
      <vt:lpstr>मेरा विद्यालय मेरी पहचान</vt:lpstr>
      <vt:lpstr>उद्देश्य</vt:lpstr>
      <vt:lpstr> क्रियान्वयन</vt:lpstr>
      <vt:lpstr>प्रभाव</vt:lpstr>
      <vt:lpstr>नवाचार के प्रयोग की फोटो</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Lalbahadur</cp:lastModifiedBy>
  <cp:revision>43</cp:revision>
  <dcterms:created xsi:type="dcterms:W3CDTF">2024-11-10T11:40:44Z</dcterms:created>
  <dcterms:modified xsi:type="dcterms:W3CDTF">2025-08-14T08:35:15Z</dcterms:modified>
</cp:coreProperties>
</file>