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33" r:id="rId4"/>
    <p:sldId id="430" r:id="rId5"/>
    <p:sldId id="42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-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CD815-0847-4BE9-A527-C09414D535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4A32B4-20A7-4B59-89C2-5CBEBB1F6B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F3D24-D758-4367-A506-3CBDB0E39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FD3D5-14FC-484C-97DC-6DE9740E7E07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C037C-F579-4624-830D-8057BAEC8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4C64BC-963A-492C-9F04-9A91F8F60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EAAE-26F8-4329-BF65-9B8A4F928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18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12663-6797-46CD-BF6C-EA0A20135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F02900-76DD-44F7-B67D-8E69024885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81BC3-6DCA-40E3-ADA1-E378E800C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FD3D5-14FC-484C-97DC-6DE9740E7E07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02814-F382-49D5-9694-5EDA98977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580E7-4285-4CF0-A92D-36CDD440D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EAAE-26F8-4329-BF65-9B8A4F928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866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3E5B6A-3465-4823-A8E2-640A95DB13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3DE181-1A82-40E8-805E-8E1F7EA433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E02C9-1955-404B-8F90-DBB953B51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FD3D5-14FC-484C-97DC-6DE9740E7E07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42063C-4989-4F54-95E1-99DA90966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B7E81-DCB2-4A97-B9DA-013D25697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EAAE-26F8-4329-BF65-9B8A4F928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424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Images &amp;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280706" y="395209"/>
            <a:ext cx="11617291" cy="29088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2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858527" y="2695539"/>
            <a:ext cx="2161509" cy="216024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3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3628466" y="2695539"/>
            <a:ext cx="2161509" cy="216024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4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6398405" y="2695539"/>
            <a:ext cx="2161509" cy="216024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6" name="Picture Placeholder 2"/>
          <p:cNvSpPr>
            <a:spLocks noGrp="1"/>
          </p:cNvSpPr>
          <p:nvPr>
            <p:ph type="pic" idx="18" hasCustomPrompt="1"/>
          </p:nvPr>
        </p:nvSpPr>
        <p:spPr>
          <a:xfrm>
            <a:off x="9168343" y="2695539"/>
            <a:ext cx="2161509" cy="216024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94250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9050B-418F-4039-928C-613B1CD01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E7BF6-C079-4934-8ACD-102D413D3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6D558F-C386-4F36-9408-B52DE633E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FD3D5-14FC-484C-97DC-6DE9740E7E07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DD784-2AEA-4638-8BBF-BD8144466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87D96-9D10-4CA8-91AA-97DB5A3D5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EAAE-26F8-4329-BF65-9B8A4F928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80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E80F4-9BE1-4929-91EB-B646BBE26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313861-3015-4ED9-A7AF-541755C897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BBFEF-1B97-40E7-970B-BE29BA127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FD3D5-14FC-484C-97DC-6DE9740E7E07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7A1F6-B492-46CC-8031-9BC9A2D85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9DC17-04B3-4523-8204-7C933F719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EAAE-26F8-4329-BF65-9B8A4F928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811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29046-7929-4BFA-8F8E-3DA3B036C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13B42-D04B-421F-9547-8927505C0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645F28-4415-417E-94B6-0656E39B21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42EC3B-9DCC-4CD6-B04F-53BEC7759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FD3D5-14FC-484C-97DC-6DE9740E7E07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92D27-7611-4A95-B618-2BE2B7B1B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DADB34-F2BB-4301-9D5B-D88214CFA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EAAE-26F8-4329-BF65-9B8A4F928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055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18CA8-5A31-4887-826B-3CC4EAC31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135B26-8591-4A08-ABA9-8F588D785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D1F080-349C-4E6D-88C6-334BD339C8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DF3F4E-831D-4404-955E-CA96852FB2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F52789-FA9F-4765-8D0B-8BFAE0D2E8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CD3956-D140-492C-8AE4-804C19CCB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FD3D5-14FC-484C-97DC-6DE9740E7E07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A9E505-3E21-428F-ABAC-50BB0B880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E6BE54-BDEC-491F-9771-52FE21D8A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EAAE-26F8-4329-BF65-9B8A4F928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097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E295F-0E5E-4165-8FE2-37245F9EE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66E83A-3E28-499D-8A06-BC16A6620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FD3D5-14FC-484C-97DC-6DE9740E7E07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A3C985-491A-45D1-B0F4-63334E26C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FE2D86-2776-45E7-AE42-CC2CB7911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EAAE-26F8-4329-BF65-9B8A4F928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38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8CA13E-F4BE-4B94-A514-CD47FD8C4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FD3D5-14FC-484C-97DC-6DE9740E7E07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B4008C-269F-42AA-BF6D-FA859C3F1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018A5C-BB4E-4303-BE8A-5680E7E68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EAAE-26F8-4329-BF65-9B8A4F928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70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1DE43-BC05-47EA-86E2-862C8BD3C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85E9A-0333-406B-8326-2F898AA8F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527787-8403-4ADE-A435-4D8EF5E0B7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64838F-22BC-4B20-9BE6-34FE7B1E1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FD3D5-14FC-484C-97DC-6DE9740E7E07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8AA00A-1F3F-4808-8836-E8FC87E1F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7AAE04-A0D2-4DF8-BCEC-DF20B3FF8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EAAE-26F8-4329-BF65-9B8A4F928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856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37E7B-E340-4AB4-99B8-61A14DE5D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C04539-1D7A-4003-B556-E628AF8787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33B0D-D606-4A7C-9782-23AFFE44ED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945AF-9AD9-43FA-90EE-EE655B865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FD3D5-14FC-484C-97DC-6DE9740E7E07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B51053-BE93-4053-A1D3-AC18B160B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C56D1D-5315-4C9F-9A79-9CF47CFAE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EAAE-26F8-4329-BF65-9B8A4F928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613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CF6ADF-9BC1-420D-A4D2-30C1464B2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38F11D-BA35-463A-BB6E-E4581D09E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262AD5-B3EE-4DF1-95C8-05B9C09989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FD3D5-14FC-484C-97DC-6DE9740E7E07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6233D-7239-4F71-B7C5-2A67466052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92335C-52E9-478C-868E-F5BE72DBAE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9EAAE-26F8-4329-BF65-9B8A4F928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236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4AEA6AE-FDA9-4F68-80EC-F8ADD824DC8C}"/>
              </a:ext>
            </a:extLst>
          </p:cNvPr>
          <p:cNvSpPr/>
          <p:nvPr/>
        </p:nvSpPr>
        <p:spPr>
          <a:xfrm>
            <a:off x="0" y="3170904"/>
            <a:ext cx="12192000" cy="25662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D39164-9961-44A0-A690-0C9033A488D0}"/>
              </a:ext>
            </a:extLst>
          </p:cNvPr>
          <p:cNvSpPr/>
          <p:nvPr/>
        </p:nvSpPr>
        <p:spPr>
          <a:xfrm>
            <a:off x="2226996" y="427704"/>
            <a:ext cx="9965003" cy="79625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484A27-DD6B-41CB-AE93-5E7CCE1095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345" y="300441"/>
            <a:ext cx="1165493" cy="1041505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20BED794-A299-496F-A719-A33F9D388C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00120" y="494434"/>
            <a:ext cx="9174506" cy="670536"/>
          </a:xfrm>
        </p:spPr>
        <p:txBody>
          <a:bodyPr>
            <a:noAutofit/>
          </a:bodyPr>
          <a:lstStyle/>
          <a:p>
            <a:r>
              <a:rPr lang="hi-IN" sz="4400" b="1">
                <a:latin typeface="Kokila" panose="020B0604020202020204" pitchFamily="34" charset="0"/>
                <a:cs typeface="Kokila" panose="020B0604020202020204" pitchFamily="34" charset="0"/>
              </a:rPr>
              <a:t>संस्कृत में संस्कृति का समावेशन</a:t>
            </a:r>
            <a:endParaRPr lang="en-US" sz="4400" b="1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3DBA7EC8-E648-4181-9BB6-C3AA73C6AF3D}"/>
              </a:ext>
            </a:extLst>
          </p:cNvPr>
          <p:cNvSpPr/>
          <p:nvPr/>
        </p:nvSpPr>
        <p:spPr>
          <a:xfrm rot="10800000">
            <a:off x="1715229" y="427701"/>
            <a:ext cx="438025" cy="796258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D6FA72-D4F4-4D15-9288-D4B12FC3F76D}"/>
              </a:ext>
            </a:extLst>
          </p:cNvPr>
          <p:cNvSpPr txBox="1"/>
          <p:nvPr/>
        </p:nvSpPr>
        <p:spPr>
          <a:xfrm>
            <a:off x="90150" y="3849016"/>
            <a:ext cx="55001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i-IN" sz="3600" b="1">
                <a:latin typeface="Kokila" panose="020B0604020202020204" pitchFamily="34" charset="0"/>
                <a:cs typeface="Kokila" panose="020B0604020202020204" pitchFamily="34" charset="0"/>
              </a:rPr>
              <a:t> अनुरंजना सिंह</a:t>
            </a:r>
          </a:p>
          <a:p>
            <a:pPr algn="ctr"/>
            <a:r>
              <a:rPr lang="hi-IN" sz="3600" b="1">
                <a:latin typeface="Kokila" panose="020B0604020202020204" pitchFamily="34" charset="0"/>
                <a:cs typeface="Kokila" panose="020B0604020202020204" pitchFamily="34" charset="0"/>
              </a:rPr>
              <a:t>कम्पोजिट विद्यालय कोठिलहाई, मानिकपुर, चित्रकूट</a:t>
            </a:r>
            <a:endParaRPr lang="en-US" sz="3600" b="1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pic>
        <p:nvPicPr>
          <p:cNvPr id="10" name="Picture 9" descr="A group of people in a classroom&#10;&#10;AI-generated content may be incorrect.">
            <a:extLst>
              <a:ext uri="{FF2B5EF4-FFF2-40B4-BE49-F238E27FC236}">
                <a16:creationId xmlns:a16="http://schemas.microsoft.com/office/drawing/2014/main" id="{999CD413-A2D6-5F2E-12F9-34FFA947BD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5702" y="3628103"/>
            <a:ext cx="4906297" cy="280219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28555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11B2B907-C23D-480C-BB68-27D1437A37B8}"/>
              </a:ext>
            </a:extLst>
          </p:cNvPr>
          <p:cNvSpPr/>
          <p:nvPr/>
        </p:nvSpPr>
        <p:spPr>
          <a:xfrm>
            <a:off x="5958349" y="2138516"/>
            <a:ext cx="5636525" cy="38935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D39164-9961-44A0-A690-0C9033A488D0}"/>
              </a:ext>
            </a:extLst>
          </p:cNvPr>
          <p:cNvSpPr/>
          <p:nvPr/>
        </p:nvSpPr>
        <p:spPr>
          <a:xfrm>
            <a:off x="2226996" y="427704"/>
            <a:ext cx="9965003" cy="79625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484A27-DD6B-41CB-AE93-5E7CCE1095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345" y="300441"/>
            <a:ext cx="1165493" cy="1041505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20BED794-A299-496F-A719-A33F9D388C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00120" y="479686"/>
            <a:ext cx="9174506" cy="670536"/>
          </a:xfrm>
        </p:spPr>
        <p:txBody>
          <a:bodyPr>
            <a:noAutofit/>
          </a:bodyPr>
          <a:lstStyle/>
          <a:p>
            <a:r>
              <a:rPr lang="hi-IN" sz="44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उद्देश्य</a:t>
            </a:r>
            <a:endParaRPr lang="en-US" sz="4400" b="1" dirty="0">
              <a:solidFill>
                <a:schemeClr val="bg1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3DBA7EC8-E648-4181-9BB6-C3AA73C6AF3D}"/>
              </a:ext>
            </a:extLst>
          </p:cNvPr>
          <p:cNvSpPr/>
          <p:nvPr/>
        </p:nvSpPr>
        <p:spPr>
          <a:xfrm rot="10800000">
            <a:off x="1715229" y="427701"/>
            <a:ext cx="438025" cy="796258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CF9F53-ACD2-49A1-9BEA-01A87DAF96AA}"/>
              </a:ext>
            </a:extLst>
          </p:cNvPr>
          <p:cNvSpPr/>
          <p:nvPr/>
        </p:nvSpPr>
        <p:spPr>
          <a:xfrm>
            <a:off x="493890" y="2138516"/>
            <a:ext cx="522848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400" b="1">
                <a:latin typeface="Kokila" panose="020B0604020202020204" pitchFamily="34" charset="0"/>
                <a:cs typeface="Kokila" panose="020B0604020202020204" pitchFamily="34" charset="0"/>
              </a:rPr>
              <a:t>वर्तमान समय में हमारी दैनिक बोलचाल की भाषा में संस्कृत का प्रयोग न होने से बच्चों को कठिनाई होती है।</a:t>
            </a:r>
            <a:endParaRPr lang="en-US" sz="2400" b="1">
              <a:latin typeface="Kokila" panose="020B0604020202020204" pitchFamily="34" charset="0"/>
              <a:cs typeface="Kokila" panose="020B0604020202020204" pitchFamily="34" charset="0"/>
            </a:endParaRPr>
          </a:p>
          <a:p>
            <a:endParaRPr lang="en-US" sz="2400" b="1">
              <a:latin typeface="Kokila" panose="020B0604020202020204" pitchFamily="34" charset="0"/>
              <a:cs typeface="Kokila" panose="020B0604020202020204" pitchFamily="34" charset="0"/>
            </a:endParaRPr>
          </a:p>
          <a:p>
            <a:r>
              <a:rPr lang="hi-IN" sz="2400" b="1">
                <a:latin typeface="Kokila" panose="020B0604020202020204" pitchFamily="34" charset="0"/>
                <a:cs typeface="Kokila" panose="020B0604020202020204" pitchFamily="34" charset="0"/>
              </a:rPr>
              <a:t>इस नवाचार का उद्देश्य संस्कृत भाषा को रूचिकर और आसान बनाना है। बच्चों को संस्कृत से हिन्दी अनुवाद करने में आने वाली कठिनाई को दूर करना है। </a:t>
            </a:r>
            <a:endParaRPr lang="en-US" sz="2400" b="1">
              <a:latin typeface="Kokila" panose="020B0604020202020204" pitchFamily="34" charset="0"/>
              <a:cs typeface="Kokila" panose="020B0604020202020204" pitchFamily="34" charset="0"/>
            </a:endParaRPr>
          </a:p>
          <a:p>
            <a:endParaRPr lang="en-US" sz="2400" b="1">
              <a:latin typeface="Kokila" panose="020B0604020202020204" pitchFamily="34" charset="0"/>
              <a:cs typeface="Kokila" panose="020B0604020202020204" pitchFamily="34" charset="0"/>
            </a:endParaRPr>
          </a:p>
          <a:p>
            <a:r>
              <a:rPr lang="hi-IN" sz="2400" b="1">
                <a:latin typeface="Kokila" panose="020B0604020202020204" pitchFamily="34" charset="0"/>
                <a:cs typeface="Kokila" panose="020B0604020202020204" pitchFamily="34" charset="0"/>
              </a:rPr>
              <a:t>इस नवाचर का उद्देश्य संस्कृत व्याकरण संबंधी विषय-वस्तु के अधिगम को आसान बनाने के साथ-साथ भारतीय संस्कृति का ज्ञान कराना और कठपुतली कला को बच्चों तक पहुँचाना है।</a:t>
            </a:r>
            <a:endParaRPr lang="en-US" sz="2400" b="1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pic>
        <p:nvPicPr>
          <p:cNvPr id="7" name="Picture 6" descr="A group of dolls and clothes&#10;&#10;AI-generated content may be incorrect.">
            <a:extLst>
              <a:ext uri="{FF2B5EF4-FFF2-40B4-BE49-F238E27FC236}">
                <a16:creationId xmlns:a16="http://schemas.microsoft.com/office/drawing/2014/main" id="{D90C5AF3-F062-F5CE-CC35-709C00C6E8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585" y="2911649"/>
            <a:ext cx="5636525" cy="351864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58132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92CED39F-49A9-432A-B865-10372B140003}"/>
              </a:ext>
            </a:extLst>
          </p:cNvPr>
          <p:cNvSpPr/>
          <p:nvPr/>
        </p:nvSpPr>
        <p:spPr>
          <a:xfrm>
            <a:off x="0" y="1597230"/>
            <a:ext cx="1902536" cy="49068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D39164-9961-44A0-A690-0C9033A488D0}"/>
              </a:ext>
            </a:extLst>
          </p:cNvPr>
          <p:cNvSpPr/>
          <p:nvPr/>
        </p:nvSpPr>
        <p:spPr>
          <a:xfrm>
            <a:off x="2226996" y="427704"/>
            <a:ext cx="9965003" cy="79625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484A27-DD6B-41CB-AE93-5E7CCE1095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345" y="300441"/>
            <a:ext cx="1165493" cy="1041505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20BED794-A299-496F-A719-A33F9D388C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00120" y="479686"/>
            <a:ext cx="9174506" cy="670536"/>
          </a:xfrm>
        </p:spPr>
        <p:txBody>
          <a:bodyPr>
            <a:noAutofit/>
          </a:bodyPr>
          <a:lstStyle/>
          <a:p>
            <a:r>
              <a:rPr lang="hi-IN" sz="36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क्रियान्वयन</a:t>
            </a:r>
            <a:r>
              <a:rPr lang="hi-IN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3DBA7EC8-E648-4181-9BB6-C3AA73C6AF3D}"/>
              </a:ext>
            </a:extLst>
          </p:cNvPr>
          <p:cNvSpPr/>
          <p:nvPr/>
        </p:nvSpPr>
        <p:spPr>
          <a:xfrm rot="10800000">
            <a:off x="1715229" y="427701"/>
            <a:ext cx="438025" cy="796258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1582BA-EC17-4485-8B22-4271C0D2BBEC}"/>
              </a:ext>
            </a:extLst>
          </p:cNvPr>
          <p:cNvSpPr/>
          <p:nvPr/>
        </p:nvSpPr>
        <p:spPr>
          <a:xfrm>
            <a:off x="6499113" y="1696142"/>
            <a:ext cx="518652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800" b="1">
                <a:latin typeface="Kokila" panose="020B0604020202020204" pitchFamily="34" charset="0"/>
                <a:cs typeface="Kokila" panose="020B0604020202020204" pitchFamily="34" charset="0"/>
              </a:rPr>
              <a:t>शिक्षिका द्वारा कठपुतली के माध्यम से बच्चों को संस्कृत पढ़ाने के लिए गीत गाये जाते हैं और कठपुतली का नृत्य दिखाया जाता है |</a:t>
            </a:r>
          </a:p>
          <a:p>
            <a:r>
              <a:rPr lang="hi-IN" sz="2800" b="1">
                <a:latin typeface="Kokila" panose="020B0604020202020204" pitchFamily="34" charset="0"/>
                <a:cs typeface="Kokila" panose="020B0604020202020204" pitchFamily="34" charset="0"/>
              </a:rPr>
              <a:t> उदाहरण-</a:t>
            </a:r>
          </a:p>
          <a:p>
            <a:r>
              <a:rPr lang="hi-IN" sz="2800" b="1">
                <a:latin typeface="Kokila" panose="020B0604020202020204" pitchFamily="34" charset="0"/>
                <a:cs typeface="Kokila" panose="020B0604020202020204" pitchFamily="34" charset="0"/>
              </a:rPr>
              <a:t> संस्कृत व्याकरण के पुरूष से सम्बन्धित है-</a:t>
            </a:r>
          </a:p>
          <a:p>
            <a:r>
              <a:rPr lang="hi-IN" sz="2800" b="1">
                <a:latin typeface="Kokila" panose="020B0604020202020204" pitchFamily="34" charset="0"/>
                <a:cs typeface="Kokila" panose="020B0604020202020204" pitchFamily="34" charset="0"/>
              </a:rPr>
              <a:t>कठपुतली-1</a:t>
            </a:r>
          </a:p>
          <a:p>
            <a:r>
              <a:rPr lang="hi-IN" sz="2800" b="1">
                <a:latin typeface="Kokila" panose="020B0604020202020204" pitchFamily="34" charset="0"/>
                <a:cs typeface="Kokila" panose="020B0604020202020204" pitchFamily="34" charset="0"/>
              </a:rPr>
              <a:t>गन्त्री गच्छति	गाड़ी जाती।</a:t>
            </a:r>
          </a:p>
          <a:p>
            <a:r>
              <a:rPr lang="hi-IN" sz="2800" b="1">
                <a:latin typeface="Kokila" panose="020B0604020202020204" pitchFamily="34" charset="0"/>
                <a:cs typeface="Kokila" panose="020B0604020202020204" pitchFamily="34" charset="0"/>
              </a:rPr>
              <a:t>सीता गच्छति	सीता जाती।</a:t>
            </a:r>
          </a:p>
          <a:p>
            <a:r>
              <a:rPr lang="hi-IN" sz="2800" b="1">
                <a:latin typeface="Kokila" panose="020B0604020202020204" pitchFamily="34" charset="0"/>
                <a:cs typeface="Kokila" panose="020B0604020202020204" pitchFamily="34" charset="0"/>
              </a:rPr>
              <a:t>त्वम् गच्छसि	तुम जाते हो।</a:t>
            </a:r>
          </a:p>
          <a:p>
            <a:r>
              <a:rPr lang="hi-IN" sz="2800" b="1">
                <a:latin typeface="Kokila" panose="020B0604020202020204" pitchFamily="34" charset="0"/>
                <a:cs typeface="Kokila" panose="020B0604020202020204" pitchFamily="34" charset="0"/>
              </a:rPr>
              <a:t>अहं पठाामि	मैं पढ़ती हूँ।</a:t>
            </a:r>
          </a:p>
          <a:p>
            <a:r>
              <a:rPr lang="hi-IN" sz="2800" b="1">
                <a:latin typeface="Kokila" panose="020B0604020202020204" pitchFamily="34" charset="0"/>
                <a:cs typeface="Kokila" panose="020B0604020202020204" pitchFamily="34" charset="0"/>
              </a:rPr>
              <a:t>अहं लिखामि	मैं लिखती हूँ ।</a:t>
            </a:r>
            <a:endParaRPr lang="hi-IN" sz="2800" b="1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C09730C-6965-4D4F-BD63-9E2E414AA143}"/>
              </a:ext>
            </a:extLst>
          </p:cNvPr>
          <p:cNvSpPr/>
          <p:nvPr/>
        </p:nvSpPr>
        <p:spPr>
          <a:xfrm>
            <a:off x="2241754" y="1597231"/>
            <a:ext cx="2580967" cy="4906806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A67FC5B-5047-48E9-880E-E72A982AE283}"/>
              </a:ext>
            </a:extLst>
          </p:cNvPr>
          <p:cNvSpPr/>
          <p:nvPr/>
        </p:nvSpPr>
        <p:spPr>
          <a:xfrm>
            <a:off x="4896468" y="1597230"/>
            <a:ext cx="875079" cy="4906806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group of people in a classroom&#10;&#10;AI-generated content may be incorrect.">
            <a:extLst>
              <a:ext uri="{FF2B5EF4-FFF2-40B4-BE49-F238E27FC236}">
                <a16:creationId xmlns:a16="http://schemas.microsoft.com/office/drawing/2014/main" id="{11016214-281E-EB60-A079-63686E579B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3491"/>
            <a:ext cx="5771547" cy="49805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66084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: Diagonal Corners Rounded 75">
            <a:extLst>
              <a:ext uri="{FF2B5EF4-FFF2-40B4-BE49-F238E27FC236}">
                <a16:creationId xmlns:a16="http://schemas.microsoft.com/office/drawing/2014/main" id="{992D3F9F-68BB-4239-BCB6-D833DD7151B7}"/>
              </a:ext>
            </a:extLst>
          </p:cNvPr>
          <p:cNvSpPr/>
          <p:nvPr/>
        </p:nvSpPr>
        <p:spPr>
          <a:xfrm>
            <a:off x="1089252" y="1541411"/>
            <a:ext cx="5636013" cy="5764943"/>
          </a:xfrm>
          <a:prstGeom prst="round2Diag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40CFB1A-B3BF-4595-9E05-1CD9294859E2}"/>
              </a:ext>
            </a:extLst>
          </p:cNvPr>
          <p:cNvSpPr/>
          <p:nvPr/>
        </p:nvSpPr>
        <p:spPr>
          <a:xfrm>
            <a:off x="2226996" y="427704"/>
            <a:ext cx="9965003" cy="79625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E85456AE-929C-4A79-B633-DA5AE29FB0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345" y="300441"/>
            <a:ext cx="1165493" cy="1041505"/>
          </a:xfrm>
          <a:prstGeom prst="rect">
            <a:avLst/>
          </a:prstGeom>
        </p:spPr>
      </p:pic>
      <p:sp>
        <p:nvSpPr>
          <p:cNvPr id="54" name="Title 1">
            <a:extLst>
              <a:ext uri="{FF2B5EF4-FFF2-40B4-BE49-F238E27FC236}">
                <a16:creationId xmlns:a16="http://schemas.microsoft.com/office/drawing/2014/main" id="{134EB16A-55D8-49FA-8081-2AD8731BF571}"/>
              </a:ext>
            </a:extLst>
          </p:cNvPr>
          <p:cNvSpPr txBox="1">
            <a:spLocks/>
          </p:cNvSpPr>
          <p:nvPr/>
        </p:nvSpPr>
        <p:spPr>
          <a:xfrm>
            <a:off x="2629616" y="627169"/>
            <a:ext cx="9174506" cy="39046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i-IN" sz="5400" b="1">
                <a:effectLst/>
                <a:latin typeface="Kokila" panose="020B0604020202020204" pitchFamily="34" charset="0"/>
                <a:ea typeface="MS Mincho" panose="02020609040205080304" pitchFamily="49" charset="-128"/>
                <a:cs typeface="Kokila" panose="020B0604020202020204" pitchFamily="34" charset="0"/>
              </a:rPr>
              <a:t>प्रभाव</a:t>
            </a:r>
            <a:endParaRPr lang="en-US" sz="8000" b="1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55" name="Arrow: Pentagon 54">
            <a:extLst>
              <a:ext uri="{FF2B5EF4-FFF2-40B4-BE49-F238E27FC236}">
                <a16:creationId xmlns:a16="http://schemas.microsoft.com/office/drawing/2014/main" id="{7170ECE7-7CB9-431B-B97A-3CA9EB400D77}"/>
              </a:ext>
            </a:extLst>
          </p:cNvPr>
          <p:cNvSpPr/>
          <p:nvPr/>
        </p:nvSpPr>
        <p:spPr>
          <a:xfrm rot="10800000">
            <a:off x="1715229" y="427701"/>
            <a:ext cx="438025" cy="796258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DA1928-83CA-F378-5620-A6CC86AAA681}"/>
              </a:ext>
            </a:extLst>
          </p:cNvPr>
          <p:cNvSpPr txBox="1"/>
          <p:nvPr/>
        </p:nvSpPr>
        <p:spPr>
          <a:xfrm>
            <a:off x="1591759" y="1769804"/>
            <a:ext cx="471071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800" b="1">
                <a:latin typeface="Kokila" panose="020B0604020202020204" pitchFamily="34" charset="0"/>
                <a:cs typeface="Kokila" panose="020B0604020202020204" pitchFamily="34" charset="0"/>
              </a:rPr>
              <a:t>संस्कृत की कक्षा में बच्चों को नियमित रूप से कठपुतली द्वारा पढ़ाने से बच्चों में संस्कृत भाषा के प्रति उत्साह का विकास हो रहा है। </a:t>
            </a:r>
          </a:p>
          <a:p>
            <a:endParaRPr lang="en-US" sz="2800" b="1">
              <a:latin typeface="Kokila" panose="020B0604020202020204" pitchFamily="34" charset="0"/>
              <a:cs typeface="Kokila" panose="020B0604020202020204" pitchFamily="34" charset="0"/>
            </a:endParaRPr>
          </a:p>
          <a:p>
            <a:r>
              <a:rPr lang="hi-IN" sz="2800" b="1">
                <a:latin typeface="Kokila" panose="020B0604020202020204" pitchFamily="34" charset="0"/>
                <a:cs typeface="Kokila" panose="020B0604020202020204" pitchFamily="34" charset="0"/>
              </a:rPr>
              <a:t>इसके साथ ही बच्चों को खेल व मनोरंजन के माध्यम से पढ़ाने से उनके अन्दर विभिन्न भाषाओं को जानने और सीखने की जिज्ञासा बढ़ रही है।</a:t>
            </a:r>
          </a:p>
          <a:p>
            <a:endParaRPr lang="en-US" sz="2800" b="1">
              <a:latin typeface="Kokila" panose="020B0604020202020204" pitchFamily="34" charset="0"/>
              <a:cs typeface="Kokila" panose="020B0604020202020204" pitchFamily="34" charset="0"/>
            </a:endParaRPr>
          </a:p>
          <a:p>
            <a:r>
              <a:rPr lang="hi-IN" sz="2800" b="1">
                <a:latin typeface="Kokila" panose="020B0604020202020204" pitchFamily="34" charset="0"/>
                <a:cs typeface="Kokila" panose="020B0604020202020204" pitchFamily="34" charset="0"/>
              </a:rPr>
              <a:t> बच्चे खेल-खेल में संस्कृत पढ़कर सीख रहे है और अपनी प्राचीन कला और संस्कृति से भी परिचित हो रहे है।</a:t>
            </a:r>
            <a:endParaRPr lang="en-US" sz="2800" b="1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pic>
        <p:nvPicPr>
          <p:cNvPr id="5" name="Picture 4" descr="A group of people in a classroom&#10;&#10;AI-generated content may be incorrect.">
            <a:extLst>
              <a:ext uri="{FF2B5EF4-FFF2-40B4-BE49-F238E27FC236}">
                <a16:creationId xmlns:a16="http://schemas.microsoft.com/office/drawing/2014/main" id="{47A42401-5A86-0314-3531-8D0EEC81F4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9394" y="2864304"/>
            <a:ext cx="4925960" cy="38177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150232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1521C-26C1-42CE-8633-BBE0979EB8CE}"/>
              </a:ext>
            </a:extLst>
          </p:cNvPr>
          <p:cNvSpPr txBox="1">
            <a:spLocks/>
          </p:cNvSpPr>
          <p:nvPr/>
        </p:nvSpPr>
        <p:spPr>
          <a:xfrm>
            <a:off x="4126374" y="3107988"/>
            <a:ext cx="3939252" cy="6420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>
                <a:latin typeface="Aparajita" panose="02020603050405020304" pitchFamily="18" charset="0"/>
                <a:cs typeface="Aparajita" panose="02020603050405020304" pitchFamily="18" charset="0"/>
              </a:rPr>
              <a:t>धन्यवाद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0AD7C9B-D245-CEA3-50BC-73D4620B27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421" y="123907"/>
            <a:ext cx="1164437" cy="104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748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D7D31"/>
      </a:accent1>
      <a:accent2>
        <a:srgbClr val="ED7D31"/>
      </a:accent2>
      <a:accent3>
        <a:srgbClr val="F4B183"/>
      </a:accent3>
      <a:accent4>
        <a:srgbClr val="F7CBAC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241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Aparajita</vt:lpstr>
      <vt:lpstr>Arial</vt:lpstr>
      <vt:lpstr>Calibri</vt:lpstr>
      <vt:lpstr>Calibri Light</vt:lpstr>
      <vt:lpstr>Kokila</vt:lpstr>
      <vt:lpstr>Office Theme</vt:lpstr>
      <vt:lpstr>संस्कृत में संस्कृति का समावेशन</vt:lpstr>
      <vt:lpstr>उद्देश्य</vt:lpstr>
      <vt:lpstr>क्रियान्वयन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Lalbahadur</cp:lastModifiedBy>
  <cp:revision>97</cp:revision>
  <dcterms:created xsi:type="dcterms:W3CDTF">2025-07-08T08:59:13Z</dcterms:created>
  <dcterms:modified xsi:type="dcterms:W3CDTF">2025-08-14T08:24:42Z</dcterms:modified>
</cp:coreProperties>
</file>