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3" r:id="rId4"/>
    <p:sldId id="423" r:id="rId5"/>
    <p:sldId id="424" r:id="rId6"/>
    <p:sldId id="427" r:id="rId7"/>
    <p:sldId id="430" r:id="rId8"/>
    <p:sldId id="42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D815-0847-4BE9-A527-C09414D53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4A32B4-20A7-4B59-89C2-5CBEBB1F6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F3D24-D758-4367-A506-3CBDB0E39719}"/>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5" name="Footer Placeholder 4">
            <a:extLst>
              <a:ext uri="{FF2B5EF4-FFF2-40B4-BE49-F238E27FC236}">
                <a16:creationId xmlns:a16="http://schemas.microsoft.com/office/drawing/2014/main" id="{06DC037C-F579-4624-830D-8057BAEC8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C64BC-963A-492C-9F04-9A91F8F6063E}"/>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97091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2663-6797-46CD-BF6C-EA0A201354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F02900-76DD-44F7-B67D-8E69024885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81BC3-6DCA-40E3-ADA1-E378E800CA93}"/>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5" name="Footer Placeholder 4">
            <a:extLst>
              <a:ext uri="{FF2B5EF4-FFF2-40B4-BE49-F238E27FC236}">
                <a16:creationId xmlns:a16="http://schemas.microsoft.com/office/drawing/2014/main" id="{85602814-F382-49D5-9694-5EDA98977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580E7-4285-4CF0-A92D-36CDD440D5FC}"/>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297586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E5B6A-3465-4823-A8E2-640A95DB13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3DE181-1A82-40E8-805E-8E1F7EA433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E02C9-1955-404B-8F90-DBB953B5163A}"/>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5" name="Footer Placeholder 4">
            <a:extLst>
              <a:ext uri="{FF2B5EF4-FFF2-40B4-BE49-F238E27FC236}">
                <a16:creationId xmlns:a16="http://schemas.microsoft.com/office/drawing/2014/main" id="{5942063C-4989-4F54-95E1-99DA90966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B7E81-DCB2-4A97-B9DA-013D25697E1B}"/>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110042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1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id="{C2ABD529-FE83-4068-B43D-09D8C61354D1}"/>
              </a:ext>
            </a:extLst>
          </p:cNvPr>
          <p:cNvSpPr>
            <a:spLocks noGrp="1"/>
          </p:cNvSpPr>
          <p:nvPr>
            <p:ph type="pic" idx="11" hasCustomPrompt="1"/>
          </p:nvPr>
        </p:nvSpPr>
        <p:spPr>
          <a:xfrm>
            <a:off x="1466102" y="846034"/>
            <a:ext cx="5529990"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99313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80706" y="395209"/>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858527"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3628466"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6398405"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9168343"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9425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050B-418F-4039-928C-613B1CD016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E7BF6-C079-4934-8ACD-102D413D34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D558F-C386-4F36-9408-B52DE633EF54}"/>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5" name="Footer Placeholder 4">
            <a:extLst>
              <a:ext uri="{FF2B5EF4-FFF2-40B4-BE49-F238E27FC236}">
                <a16:creationId xmlns:a16="http://schemas.microsoft.com/office/drawing/2014/main" id="{14ADD784-2AEA-4638-8BBF-BD8144466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87D96-9D10-4CA8-91AA-97DB5A3D538C}"/>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16528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80F4-9BE1-4929-91EB-B646BBE265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13861-3015-4ED9-A7AF-541755C89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2BBFEF-1B97-40E7-970B-BE29BA127BAF}"/>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5" name="Footer Placeholder 4">
            <a:extLst>
              <a:ext uri="{FF2B5EF4-FFF2-40B4-BE49-F238E27FC236}">
                <a16:creationId xmlns:a16="http://schemas.microsoft.com/office/drawing/2014/main" id="{3DC7A1F6-B492-46CC-8031-9BC9A2D85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9DC17-04B3-4523-8204-7C933F7192AB}"/>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276381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9046-7929-4BFA-8F8E-3DA3B036C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13B42-D04B-421F-9547-8927505C0A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645F28-4415-417E-94B6-0656E39B21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42EC3B-9DCC-4CD6-B04F-53BEC7759279}"/>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6" name="Footer Placeholder 5">
            <a:extLst>
              <a:ext uri="{FF2B5EF4-FFF2-40B4-BE49-F238E27FC236}">
                <a16:creationId xmlns:a16="http://schemas.microsoft.com/office/drawing/2014/main" id="{29B92D27-7611-4A95-B618-2BE2B7B1B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ADB34-F2BB-4301-9D5B-D88214CFAEF8}"/>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357405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8CA8-5A31-4887-826B-3CC4EAC317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35B26-8591-4A08-ABA9-8F588D785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D1F080-349C-4E6D-88C6-334BD339C8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F3F4E-831D-4404-955E-CA96852FB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F52789-FA9F-4765-8D0B-8BFAE0D2E8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CD3956-D140-492C-8AE4-804C19CCB92E}"/>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8" name="Footer Placeholder 7">
            <a:extLst>
              <a:ext uri="{FF2B5EF4-FFF2-40B4-BE49-F238E27FC236}">
                <a16:creationId xmlns:a16="http://schemas.microsoft.com/office/drawing/2014/main" id="{CDA9E505-3E21-428F-ABAC-50BB0B880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E6BE54-BDEC-491F-9771-52FE21D8A5EF}"/>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148709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295F-0E5E-4165-8FE2-37245F9EE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66E83A-3E28-499D-8A06-BC16A6620CFD}"/>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4" name="Footer Placeholder 3">
            <a:extLst>
              <a:ext uri="{FF2B5EF4-FFF2-40B4-BE49-F238E27FC236}">
                <a16:creationId xmlns:a16="http://schemas.microsoft.com/office/drawing/2014/main" id="{37A3C985-491A-45D1-B0F4-63334E26C0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E2D86-2776-45E7-AE42-CC2CB791162A}"/>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337353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CA13E-F4BE-4B94-A514-CD47FD8C4B69}"/>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3" name="Footer Placeholder 2">
            <a:extLst>
              <a:ext uri="{FF2B5EF4-FFF2-40B4-BE49-F238E27FC236}">
                <a16:creationId xmlns:a16="http://schemas.microsoft.com/office/drawing/2014/main" id="{19B4008C-269F-42AA-BF6D-FA859C3F17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018A5C-BB4E-4303-BE8A-5680E7E68CCB}"/>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388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DE43-BC05-47EA-86E2-862C8BD3C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785E9A-0333-406B-8326-2F898AA8F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27787-8403-4ADE-A435-4D8EF5E0B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64838F-22BC-4B20-9BE6-34FE7B1E16DA}"/>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6" name="Footer Placeholder 5">
            <a:extLst>
              <a:ext uri="{FF2B5EF4-FFF2-40B4-BE49-F238E27FC236}">
                <a16:creationId xmlns:a16="http://schemas.microsoft.com/office/drawing/2014/main" id="{728AA00A-1F3F-4808-8836-E8FC87E1F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AAE04-A0D2-4DF8-BCEC-DF20B3FF89DF}"/>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54285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7E7B-E340-4AB4-99B8-61A14DE5D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04539-1D7A-4003-B556-E628AF8787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33B0D-D606-4A7C-9782-23AFFE44E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945AF-9AD9-43FA-90EE-EE655B8651B1}"/>
              </a:ext>
            </a:extLst>
          </p:cNvPr>
          <p:cNvSpPr>
            <a:spLocks noGrp="1"/>
          </p:cNvSpPr>
          <p:nvPr>
            <p:ph type="dt" sz="half" idx="10"/>
          </p:nvPr>
        </p:nvSpPr>
        <p:spPr/>
        <p:txBody>
          <a:bodyPr/>
          <a:lstStyle/>
          <a:p>
            <a:fld id="{EC2FD3D5-14FC-484C-97DC-6DE9740E7E07}" type="datetimeFigureOut">
              <a:rPr lang="en-US" smtClean="0"/>
              <a:t>8/14/2025</a:t>
            </a:fld>
            <a:endParaRPr lang="en-US"/>
          </a:p>
        </p:txBody>
      </p:sp>
      <p:sp>
        <p:nvSpPr>
          <p:cNvPr id="6" name="Footer Placeholder 5">
            <a:extLst>
              <a:ext uri="{FF2B5EF4-FFF2-40B4-BE49-F238E27FC236}">
                <a16:creationId xmlns:a16="http://schemas.microsoft.com/office/drawing/2014/main" id="{B0B51053-BE93-4053-A1D3-AC18B160B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56D1D-5315-4C9F-9A79-9CF47CFAE4FA}"/>
              </a:ext>
            </a:extLst>
          </p:cNvPr>
          <p:cNvSpPr>
            <a:spLocks noGrp="1"/>
          </p:cNvSpPr>
          <p:nvPr>
            <p:ph type="sldNum" sz="quarter" idx="12"/>
          </p:nvPr>
        </p:nvSpPr>
        <p:spPr/>
        <p:txBody>
          <a:bodyPr/>
          <a:lstStyle/>
          <a:p>
            <a:fld id="{F1D9EAAE-26F8-4329-BF65-9B8A4F928EE0}" type="slidenum">
              <a:rPr lang="en-US" smtClean="0"/>
              <a:t>‹#›</a:t>
            </a:fld>
            <a:endParaRPr lang="en-US"/>
          </a:p>
        </p:txBody>
      </p:sp>
    </p:spTree>
    <p:extLst>
      <p:ext uri="{BB962C8B-B14F-4D97-AF65-F5344CB8AC3E}">
        <p14:creationId xmlns:p14="http://schemas.microsoft.com/office/powerpoint/2010/main" val="148561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F6ADF-9BC1-420D-A4D2-30C1464B2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38F11D-BA35-463A-BB6E-E4581D09E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62AD5-B3EE-4DF1-95C8-05B9C0998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FD3D5-14FC-484C-97DC-6DE9740E7E07}" type="datetimeFigureOut">
              <a:rPr lang="en-US" smtClean="0"/>
              <a:t>8/14/2025</a:t>
            </a:fld>
            <a:endParaRPr lang="en-US"/>
          </a:p>
        </p:txBody>
      </p:sp>
      <p:sp>
        <p:nvSpPr>
          <p:cNvPr id="5" name="Footer Placeholder 4">
            <a:extLst>
              <a:ext uri="{FF2B5EF4-FFF2-40B4-BE49-F238E27FC236}">
                <a16:creationId xmlns:a16="http://schemas.microsoft.com/office/drawing/2014/main" id="{08D6233D-7239-4F71-B7C5-2A6746605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92335C-52E9-478C-868E-F5BE72DBAE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9EAAE-26F8-4329-BF65-9B8A4F928EE0}" type="slidenum">
              <a:rPr lang="en-US" smtClean="0"/>
              <a:t>‹#›</a:t>
            </a:fld>
            <a:endParaRPr lang="en-US"/>
          </a:p>
        </p:txBody>
      </p:sp>
    </p:spTree>
    <p:extLst>
      <p:ext uri="{BB962C8B-B14F-4D97-AF65-F5344CB8AC3E}">
        <p14:creationId xmlns:p14="http://schemas.microsoft.com/office/powerpoint/2010/main" val="4159236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ideo" Target="https://www.youtube.com/embed/UBCaCusMnxg"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ideo" Target="https://www.youtube.com/embed/zWW4KkmprV8"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AEA6AE-FDA9-4F68-80EC-F8ADD824DC8C}"/>
              </a:ext>
            </a:extLst>
          </p:cNvPr>
          <p:cNvSpPr/>
          <p:nvPr/>
        </p:nvSpPr>
        <p:spPr>
          <a:xfrm>
            <a:off x="0" y="3170904"/>
            <a:ext cx="12192000" cy="2566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1D39164-9961-44A0-A690-0C9033A488D0}"/>
              </a:ext>
            </a:extLst>
          </p:cNvPr>
          <p:cNvSpPr/>
          <p:nvPr/>
        </p:nvSpPr>
        <p:spPr>
          <a:xfrm>
            <a:off x="2226996" y="427704"/>
            <a:ext cx="9965003" cy="796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484A27-DD6B-41CB-AE93-5E7CCE109522}"/>
              </a:ext>
            </a:extLst>
          </p:cNvPr>
          <p:cNvPicPr>
            <a:picLocks noChangeAspect="1"/>
          </p:cNvPicPr>
          <p:nvPr/>
        </p:nvPicPr>
        <p:blipFill>
          <a:blip r:embed="rId2"/>
          <a:stretch>
            <a:fillRect/>
          </a:stretch>
        </p:blipFill>
        <p:spPr>
          <a:xfrm>
            <a:off x="309345" y="300441"/>
            <a:ext cx="1165493" cy="1041505"/>
          </a:xfrm>
          <a:prstGeom prst="rect">
            <a:avLst/>
          </a:prstGeom>
        </p:spPr>
      </p:pic>
      <p:sp>
        <p:nvSpPr>
          <p:cNvPr id="3" name="Title 1">
            <a:extLst>
              <a:ext uri="{FF2B5EF4-FFF2-40B4-BE49-F238E27FC236}">
                <a16:creationId xmlns:a16="http://schemas.microsoft.com/office/drawing/2014/main" id="{20BED794-A299-496F-A719-A33F9D388CC0}"/>
              </a:ext>
            </a:extLst>
          </p:cNvPr>
          <p:cNvSpPr>
            <a:spLocks noGrp="1"/>
          </p:cNvSpPr>
          <p:nvPr>
            <p:ph type="ctrTitle"/>
          </p:nvPr>
        </p:nvSpPr>
        <p:spPr>
          <a:xfrm>
            <a:off x="2600120" y="494434"/>
            <a:ext cx="9174506" cy="670536"/>
          </a:xfrm>
        </p:spPr>
        <p:txBody>
          <a:bodyPr>
            <a:noAutofit/>
          </a:bodyPr>
          <a:lstStyle/>
          <a:p>
            <a:r>
              <a:rPr lang="en-US" sz="4400" b="1" dirty="0">
                <a:latin typeface="Kokila" panose="020B0604020202020204" pitchFamily="34" charset="0"/>
                <a:cs typeface="Kokila" panose="020B0604020202020204" pitchFamily="34" charset="0"/>
              </a:rPr>
              <a:t>माता अभिभावक दक्षता मंथन बैठक </a:t>
            </a:r>
          </a:p>
        </p:txBody>
      </p:sp>
      <p:sp>
        <p:nvSpPr>
          <p:cNvPr id="5" name="Arrow: Pentagon 4">
            <a:extLst>
              <a:ext uri="{FF2B5EF4-FFF2-40B4-BE49-F238E27FC236}">
                <a16:creationId xmlns:a16="http://schemas.microsoft.com/office/drawing/2014/main" id="{3DBA7EC8-E648-4181-9BB6-C3AA73C6AF3D}"/>
              </a:ext>
            </a:extLst>
          </p:cNvPr>
          <p:cNvSpPr/>
          <p:nvPr/>
        </p:nvSpPr>
        <p:spPr>
          <a:xfrm rot="10800000">
            <a:off x="1715229" y="427701"/>
            <a:ext cx="438025" cy="79625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ED6FA72-D4F4-4D15-9288-D4B12FC3F76D}"/>
              </a:ext>
            </a:extLst>
          </p:cNvPr>
          <p:cNvSpPr txBox="1"/>
          <p:nvPr/>
        </p:nvSpPr>
        <p:spPr>
          <a:xfrm>
            <a:off x="90150" y="3849016"/>
            <a:ext cx="5500159" cy="1754326"/>
          </a:xfrm>
          <a:prstGeom prst="rect">
            <a:avLst/>
          </a:prstGeom>
          <a:noFill/>
        </p:spPr>
        <p:txBody>
          <a:bodyPr wrap="square" rtlCol="0">
            <a:spAutoFit/>
          </a:bodyPr>
          <a:lstStyle/>
          <a:p>
            <a:pPr algn="ctr"/>
            <a:r>
              <a:rPr lang="en-US" sz="3600" b="1" dirty="0">
                <a:latin typeface="Kokila" panose="020B0604020202020204" pitchFamily="34" charset="0"/>
                <a:cs typeface="Kokila" panose="020B0604020202020204" pitchFamily="34" charset="0"/>
              </a:rPr>
              <a:t>संगीता भास्कर (प्रधानाध्यापिका)
प्राथमिक विद्यालय बिस्टौली, ब्लॉक– भरोहिया, जनपद– गोरखपुर।</a:t>
            </a:r>
          </a:p>
        </p:txBody>
      </p:sp>
      <p:pic>
        <p:nvPicPr>
          <p:cNvPr id="8" name="Picture Placeholder 9">
            <a:extLst>
              <a:ext uri="{FF2B5EF4-FFF2-40B4-BE49-F238E27FC236}">
                <a16:creationId xmlns:a16="http://schemas.microsoft.com/office/drawing/2014/main" id="{B4313522-9FDA-4F28-937A-43F81E966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973" y="2468051"/>
            <a:ext cx="6812877" cy="3962260"/>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ln w="28575">
            <a:solidFill>
              <a:schemeClr val="bg1"/>
            </a:solidFill>
          </a:ln>
        </p:spPr>
      </p:pic>
    </p:spTree>
    <p:extLst>
      <p:ext uri="{BB962C8B-B14F-4D97-AF65-F5344CB8AC3E}">
        <p14:creationId xmlns:p14="http://schemas.microsoft.com/office/powerpoint/2010/main" val="32285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1B2B907-C23D-480C-BB68-27D1437A37B8}"/>
              </a:ext>
            </a:extLst>
          </p:cNvPr>
          <p:cNvSpPr/>
          <p:nvPr/>
        </p:nvSpPr>
        <p:spPr>
          <a:xfrm>
            <a:off x="5958349" y="2138516"/>
            <a:ext cx="5636525" cy="38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1D39164-9961-44A0-A690-0C9033A488D0}"/>
              </a:ext>
            </a:extLst>
          </p:cNvPr>
          <p:cNvSpPr/>
          <p:nvPr/>
        </p:nvSpPr>
        <p:spPr>
          <a:xfrm>
            <a:off x="2226996" y="427704"/>
            <a:ext cx="9965003" cy="796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484A27-DD6B-41CB-AE93-5E7CCE109522}"/>
              </a:ext>
            </a:extLst>
          </p:cNvPr>
          <p:cNvPicPr>
            <a:picLocks noChangeAspect="1"/>
          </p:cNvPicPr>
          <p:nvPr/>
        </p:nvPicPr>
        <p:blipFill>
          <a:blip r:embed="rId2"/>
          <a:stretch>
            <a:fillRect/>
          </a:stretch>
        </p:blipFill>
        <p:spPr>
          <a:xfrm>
            <a:off x="309345" y="300441"/>
            <a:ext cx="1165493" cy="1041505"/>
          </a:xfrm>
          <a:prstGeom prst="rect">
            <a:avLst/>
          </a:prstGeom>
        </p:spPr>
      </p:pic>
      <p:sp>
        <p:nvSpPr>
          <p:cNvPr id="3" name="Title 1">
            <a:extLst>
              <a:ext uri="{FF2B5EF4-FFF2-40B4-BE49-F238E27FC236}">
                <a16:creationId xmlns:a16="http://schemas.microsoft.com/office/drawing/2014/main" id="{20BED794-A299-496F-A719-A33F9D388CC0}"/>
              </a:ext>
            </a:extLst>
          </p:cNvPr>
          <p:cNvSpPr>
            <a:spLocks noGrp="1"/>
          </p:cNvSpPr>
          <p:nvPr>
            <p:ph type="ctrTitle"/>
          </p:nvPr>
        </p:nvSpPr>
        <p:spPr>
          <a:xfrm>
            <a:off x="2600120" y="479686"/>
            <a:ext cx="9174506" cy="670536"/>
          </a:xfrm>
        </p:spPr>
        <p:txBody>
          <a:bodyPr>
            <a:noAutofit/>
          </a:bodyPr>
          <a:lstStyle/>
          <a:p>
            <a:r>
              <a:rPr lang="hi-IN" sz="4400" b="1" dirty="0">
                <a:solidFill>
                  <a:schemeClr val="bg1"/>
                </a:solidFill>
                <a:latin typeface="Kokila" panose="020B0604020202020204" pitchFamily="34" charset="0"/>
                <a:cs typeface="Kokila" panose="020B0604020202020204" pitchFamily="34" charset="0"/>
              </a:rPr>
              <a:t>उद्देश्य</a:t>
            </a:r>
            <a:endParaRPr lang="en-US" sz="4400" b="1" dirty="0">
              <a:solidFill>
                <a:schemeClr val="bg1"/>
              </a:solidFill>
              <a:latin typeface="Kokila" panose="020B0604020202020204" pitchFamily="34" charset="0"/>
              <a:cs typeface="Kokila" panose="020B0604020202020204" pitchFamily="34" charset="0"/>
            </a:endParaRPr>
          </a:p>
        </p:txBody>
      </p:sp>
      <p:sp>
        <p:nvSpPr>
          <p:cNvPr id="5" name="Arrow: Pentagon 4">
            <a:extLst>
              <a:ext uri="{FF2B5EF4-FFF2-40B4-BE49-F238E27FC236}">
                <a16:creationId xmlns:a16="http://schemas.microsoft.com/office/drawing/2014/main" id="{3DBA7EC8-E648-4181-9BB6-C3AA73C6AF3D}"/>
              </a:ext>
            </a:extLst>
          </p:cNvPr>
          <p:cNvSpPr/>
          <p:nvPr/>
        </p:nvSpPr>
        <p:spPr>
          <a:xfrm rot="10800000">
            <a:off x="1715229" y="427701"/>
            <a:ext cx="438025" cy="79625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0CF9F53-ACD2-49A1-9BEA-01A87DAF96AA}"/>
              </a:ext>
            </a:extLst>
          </p:cNvPr>
          <p:cNvSpPr/>
          <p:nvPr/>
        </p:nvSpPr>
        <p:spPr>
          <a:xfrm>
            <a:off x="493890" y="1930536"/>
            <a:ext cx="4889273" cy="4708981"/>
          </a:xfrm>
          <a:prstGeom prst="rect">
            <a:avLst/>
          </a:prstGeom>
        </p:spPr>
        <p:txBody>
          <a:bodyPr wrap="square">
            <a:spAutoFit/>
          </a:bodyPr>
          <a:lstStyle/>
          <a:p>
            <a:r>
              <a:rPr lang="en-US" sz="2000" b="1" dirty="0">
                <a:solidFill>
                  <a:srgbClr val="FF0000"/>
                </a:solidFill>
                <a:latin typeface="Kokila" panose="020B0604020202020204" pitchFamily="34" charset="0"/>
                <a:cs typeface="Kokila" panose="020B0604020202020204" pitchFamily="34" charset="0"/>
              </a:rPr>
              <a:t>विद्यालय में नामांकन और उपस्थिति की </a:t>
            </a:r>
            <a:r>
              <a:rPr lang="en-US" sz="2000" b="1" dirty="0" err="1">
                <a:solidFill>
                  <a:srgbClr val="FF0000"/>
                </a:solidFill>
                <a:latin typeface="Kokila" panose="020B0604020202020204" pitchFamily="34" charset="0"/>
                <a:cs typeface="Kokila" panose="020B0604020202020204" pitchFamily="34" charset="0"/>
              </a:rPr>
              <a:t>स्थिति</a:t>
            </a:r>
            <a:r>
              <a:rPr lang="en-US" sz="2000" b="1" dirty="0">
                <a:solidFill>
                  <a:srgbClr val="FF0000"/>
                </a:solidFill>
                <a:latin typeface="Kokila" panose="020B0604020202020204" pitchFamily="34" charset="0"/>
                <a:cs typeface="Kokila" panose="020B0604020202020204" pitchFamily="34" charset="0"/>
              </a:rPr>
              <a:t> </a:t>
            </a:r>
            <a:r>
              <a:rPr lang="en-US" sz="2000" b="1" dirty="0" err="1">
                <a:solidFill>
                  <a:srgbClr val="FF0000"/>
                </a:solidFill>
                <a:latin typeface="Kokila" panose="020B0604020202020204" pitchFamily="34" charset="0"/>
                <a:cs typeface="Kokila" panose="020B0604020202020204" pitchFamily="34" charset="0"/>
              </a:rPr>
              <a:t>सुधारने</a:t>
            </a:r>
            <a:r>
              <a:rPr lang="en-US" sz="2000" b="1" dirty="0">
                <a:solidFill>
                  <a:srgbClr val="FF0000"/>
                </a:solidFill>
                <a:latin typeface="Kokila" panose="020B0604020202020204" pitchFamily="34" charset="0"/>
                <a:cs typeface="Kokila" panose="020B0604020202020204" pitchFamily="34" charset="0"/>
              </a:rPr>
              <a:t> </a:t>
            </a:r>
            <a:r>
              <a:rPr lang="en-US" sz="2000" b="1" dirty="0" err="1">
                <a:solidFill>
                  <a:srgbClr val="FF0000"/>
                </a:solidFill>
                <a:latin typeface="Kokila" panose="020B0604020202020204" pitchFamily="34" charset="0"/>
                <a:cs typeface="Kokila" panose="020B0604020202020204" pitchFamily="34" charset="0"/>
              </a:rPr>
              <a:t>हेतु</a:t>
            </a:r>
            <a:r>
              <a:rPr lang="en-US" sz="2000" b="1" dirty="0">
                <a:solidFill>
                  <a:srgbClr val="FF0000"/>
                </a:solidFill>
                <a:latin typeface="Kokila" panose="020B0604020202020204" pitchFamily="34" charset="0"/>
                <a:cs typeface="Kokila" panose="020B0604020202020204" pitchFamily="34" charset="0"/>
              </a:rPr>
              <a:t> </a:t>
            </a:r>
            <a:r>
              <a:rPr lang="en-US" sz="2000" b="1" dirty="0" err="1">
                <a:solidFill>
                  <a:srgbClr val="FF0000"/>
                </a:solidFill>
                <a:latin typeface="Kokila" panose="020B0604020202020204" pitchFamily="34" charset="0"/>
                <a:cs typeface="Kokila" panose="020B0604020202020204" pitchFamily="34" charset="0"/>
              </a:rPr>
              <a:t>प्रयास</a:t>
            </a:r>
            <a:r>
              <a:rPr lang="en-US" sz="2000" b="1" dirty="0">
                <a:solidFill>
                  <a:srgbClr val="FF0000"/>
                </a:solidFill>
                <a:latin typeface="Kokila" panose="020B0604020202020204" pitchFamily="34" charset="0"/>
                <a:cs typeface="Kokila" panose="020B0604020202020204" pitchFamily="34" charset="0"/>
              </a:rPr>
              <a:t>:</a:t>
            </a:r>
          </a:p>
          <a:p>
            <a:r>
              <a:rPr lang="en-US" sz="2000" b="1" dirty="0">
                <a:latin typeface="Kokila" panose="020B0604020202020204" pitchFamily="34" charset="0"/>
                <a:cs typeface="Kokila" panose="020B0604020202020204" pitchFamily="34" charset="0"/>
              </a:rPr>
              <a:t>प्राथमिक विद्यालय बिस्टौली में </a:t>
            </a:r>
            <a:r>
              <a:rPr lang="en-US" sz="2000" b="1" dirty="0" err="1">
                <a:latin typeface="Kokila" panose="020B0604020202020204" pitchFamily="34" charset="0"/>
                <a:cs typeface="Kokila" panose="020B0604020202020204" pitchFamily="34" charset="0"/>
              </a:rPr>
              <a:t>पर्याप्त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भौतिक</a:t>
            </a:r>
            <a:r>
              <a:rPr lang="en-US" sz="2000" b="1" dirty="0">
                <a:latin typeface="Kokila" panose="020B0604020202020204" pitchFamily="34" charset="0"/>
                <a:cs typeface="Kokila" panose="020B0604020202020204" pitchFamily="34" charset="0"/>
              </a:rPr>
              <a:t> संसाधनों के </a:t>
            </a:r>
            <a:r>
              <a:rPr lang="en-US" sz="2000" b="1" dirty="0" err="1">
                <a:latin typeface="Kokila" panose="020B0604020202020204" pitchFamily="34" charset="0"/>
                <a:cs typeface="Kokila" panose="020B0604020202020204" pitchFamily="34" charset="0"/>
              </a:rPr>
              <a:t>बावजूद</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बच्चों</a:t>
            </a:r>
            <a:r>
              <a:rPr lang="en-US" sz="2000" b="1" dirty="0">
                <a:latin typeface="Kokila" panose="020B0604020202020204" pitchFamily="34" charset="0"/>
                <a:cs typeface="Kokila" panose="020B0604020202020204" pitchFamily="34" charset="0"/>
              </a:rPr>
              <a:t> का नामांकन और उपस्थिति </a:t>
            </a:r>
            <a:r>
              <a:rPr lang="en-US" sz="2000" b="1" dirty="0" err="1">
                <a:latin typeface="Kokila" panose="020B0604020202020204" pitchFamily="34" charset="0"/>
                <a:cs typeface="Kokila" panose="020B0604020202020204" pitchFamily="34" charset="0"/>
              </a:rPr>
              <a:t>अपेक्षित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स्तर</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कम</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थी</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प्रत्येक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छात्र</a:t>
            </a:r>
            <a:r>
              <a:rPr lang="en-US" sz="2000" b="1" dirty="0">
                <a:latin typeface="Kokila" panose="020B0604020202020204" pitchFamily="34" charset="0"/>
                <a:cs typeface="Kokila" panose="020B0604020202020204" pitchFamily="34" charset="0"/>
              </a:rPr>
              <a:t> की </a:t>
            </a:r>
            <a:r>
              <a:rPr lang="en-US" sz="2000" b="1" dirty="0" err="1">
                <a:latin typeface="Kokila" panose="020B0604020202020204" pitchFamily="34" charset="0"/>
                <a:cs typeface="Kokila" panose="020B0604020202020204" pitchFamily="34" charset="0"/>
              </a:rPr>
              <a:t>पहचान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कर</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उनकी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समस्याओं</a:t>
            </a:r>
            <a:r>
              <a:rPr lang="en-US" sz="2000" b="1" dirty="0">
                <a:latin typeface="Kokila" panose="020B0604020202020204" pitchFamily="34" charset="0"/>
                <a:cs typeface="Kokila" panose="020B0604020202020204" pitchFamily="34" charset="0"/>
              </a:rPr>
              <a:t> को </a:t>
            </a:r>
            <a:r>
              <a:rPr lang="en-US" sz="2000" b="1" dirty="0" err="1">
                <a:latin typeface="Kokila" panose="020B0604020202020204" pitchFamily="34" charset="0"/>
                <a:cs typeface="Kokila" panose="020B0604020202020204" pitchFamily="34" charset="0"/>
              </a:rPr>
              <a:t>समझते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हुए</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समाधान</a:t>
            </a:r>
            <a:r>
              <a:rPr lang="en-US" sz="2000" b="1" dirty="0">
                <a:latin typeface="Kokila" panose="020B0604020202020204" pitchFamily="34" charset="0"/>
                <a:cs typeface="Kokila" panose="020B0604020202020204" pitchFamily="34" charset="0"/>
              </a:rPr>
              <a:t> का </a:t>
            </a:r>
            <a:r>
              <a:rPr lang="en-US" sz="2000" b="1" dirty="0" err="1">
                <a:latin typeface="Kokila" panose="020B0604020202020204" pitchFamily="34" charset="0"/>
                <a:cs typeface="Kokila" panose="020B0604020202020204" pitchFamily="34" charset="0"/>
              </a:rPr>
              <a:t>प्रयास</a:t>
            </a:r>
            <a:r>
              <a:rPr lang="en-US" sz="2000" b="1" dirty="0">
                <a:latin typeface="Kokila" panose="020B0604020202020204" pitchFamily="34" charset="0"/>
                <a:cs typeface="Kokila" panose="020B0604020202020204" pitchFamily="34" charset="0"/>
              </a:rPr>
              <a:t> किया </a:t>
            </a:r>
            <a:r>
              <a:rPr lang="en-US" sz="2000" b="1" dirty="0" err="1">
                <a:latin typeface="Kokila" panose="020B0604020202020204" pitchFamily="34" charset="0"/>
                <a:cs typeface="Kokila" panose="020B0604020202020204" pitchFamily="34" charset="0"/>
              </a:rPr>
              <a:t>गया</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परंतु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वांछित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परिणाम</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नहीं</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मिल</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पाए</a:t>
            </a:r>
            <a:r>
              <a:rPr lang="en-US" sz="2000" b="1" dirty="0">
                <a:latin typeface="Kokila" panose="020B0604020202020204" pitchFamily="34" charset="0"/>
                <a:cs typeface="Kokila" panose="020B0604020202020204" pitchFamily="34" charset="0"/>
              </a:rPr>
              <a:t>।</a:t>
            </a:r>
          </a:p>
          <a:p>
            <a:endParaRPr lang="en-US" sz="2000" b="1" dirty="0">
              <a:latin typeface="Kokila" panose="020B0604020202020204" pitchFamily="34" charset="0"/>
              <a:cs typeface="Kokila" panose="020B0604020202020204" pitchFamily="34" charset="0"/>
            </a:endParaRPr>
          </a:p>
          <a:p>
            <a:r>
              <a:rPr lang="en-US" sz="2000" b="1" dirty="0">
                <a:solidFill>
                  <a:srgbClr val="FF0000"/>
                </a:solidFill>
                <a:latin typeface="Kokila" panose="020B0604020202020204" pitchFamily="34" charset="0"/>
                <a:cs typeface="Kokila" panose="020B0604020202020204" pitchFamily="34" charset="0"/>
              </a:rPr>
              <a:t>माता अभिभावकों की </a:t>
            </a:r>
            <a:r>
              <a:rPr lang="en-US" sz="2000" b="1" dirty="0" err="1">
                <a:solidFill>
                  <a:srgbClr val="FF0000"/>
                </a:solidFill>
                <a:latin typeface="Kokila" panose="020B0604020202020204" pitchFamily="34" charset="0"/>
                <a:cs typeface="Kokila" panose="020B0604020202020204" pitchFamily="34" charset="0"/>
              </a:rPr>
              <a:t>सहभागिता</a:t>
            </a:r>
            <a:r>
              <a:rPr lang="en-US" sz="2000" b="1" dirty="0">
                <a:solidFill>
                  <a:srgbClr val="FF0000"/>
                </a:solidFill>
                <a:latin typeface="Kokila" panose="020B0604020202020204" pitchFamily="34" charset="0"/>
                <a:cs typeface="Kokila" panose="020B0604020202020204" pitchFamily="34" charset="0"/>
              </a:rPr>
              <a:t> और </a:t>
            </a:r>
            <a:r>
              <a:rPr lang="en-US" sz="2000" b="1" dirty="0" err="1">
                <a:solidFill>
                  <a:srgbClr val="FF0000"/>
                </a:solidFill>
                <a:latin typeface="Kokila" panose="020B0604020202020204" pitchFamily="34" charset="0"/>
                <a:cs typeface="Kokila" panose="020B0604020202020204" pitchFamily="34" charset="0"/>
              </a:rPr>
              <a:t>जागरूकता</a:t>
            </a:r>
            <a:r>
              <a:rPr lang="en-US" sz="2000" b="1" dirty="0">
                <a:solidFill>
                  <a:srgbClr val="FF0000"/>
                </a:solidFill>
                <a:latin typeface="Kokila" panose="020B0604020202020204" pitchFamily="34" charset="0"/>
                <a:cs typeface="Kokila" panose="020B0604020202020204" pitchFamily="34" charset="0"/>
              </a:rPr>
              <a:t> </a:t>
            </a:r>
            <a:r>
              <a:rPr lang="en-US" sz="2000" b="1" dirty="0" err="1">
                <a:solidFill>
                  <a:srgbClr val="FF0000"/>
                </a:solidFill>
                <a:latin typeface="Kokila" panose="020B0604020202020204" pitchFamily="34" charset="0"/>
                <a:cs typeface="Kokila" panose="020B0604020202020204" pitchFamily="34" charset="0"/>
              </a:rPr>
              <a:t>बढ़ाने</a:t>
            </a:r>
            <a:r>
              <a:rPr lang="en-US" sz="2000" b="1" dirty="0">
                <a:solidFill>
                  <a:srgbClr val="FF0000"/>
                </a:solidFill>
                <a:latin typeface="Kokila" panose="020B0604020202020204" pitchFamily="34" charset="0"/>
                <a:cs typeface="Kokila" panose="020B0604020202020204" pitchFamily="34" charset="0"/>
              </a:rPr>
              <a:t> की </a:t>
            </a:r>
            <a:r>
              <a:rPr lang="en-US" sz="2000" b="1" dirty="0" err="1">
                <a:solidFill>
                  <a:srgbClr val="FF0000"/>
                </a:solidFill>
                <a:latin typeface="Kokila" panose="020B0604020202020204" pitchFamily="34" charset="0"/>
                <a:cs typeface="Kokila" panose="020B0604020202020204" pitchFamily="34" charset="0"/>
              </a:rPr>
              <a:t>पहल</a:t>
            </a:r>
            <a:r>
              <a:rPr lang="en-US" sz="2000" b="1" dirty="0">
                <a:solidFill>
                  <a:srgbClr val="FF0000"/>
                </a:solidFill>
                <a:latin typeface="Kokila" panose="020B0604020202020204" pitchFamily="34" charset="0"/>
                <a:cs typeface="Kokila" panose="020B0604020202020204" pitchFamily="34" charset="0"/>
              </a:rPr>
              <a:t>:</a:t>
            </a:r>
          </a:p>
          <a:p>
            <a:r>
              <a:rPr lang="en-US" sz="2000" b="1" dirty="0" err="1">
                <a:latin typeface="Kokila" panose="020B0604020202020204" pitchFamily="34" charset="0"/>
                <a:cs typeface="Kokila" panose="020B0604020202020204" pitchFamily="34" charset="0"/>
              </a:rPr>
              <a:t>चूंकि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गांव</a:t>
            </a:r>
            <a:r>
              <a:rPr lang="en-US" sz="2000" b="1" dirty="0">
                <a:latin typeface="Kokila" panose="020B0604020202020204" pitchFamily="34" charset="0"/>
                <a:cs typeface="Kokila" panose="020B0604020202020204" pitchFamily="34" charset="0"/>
              </a:rPr>
              <a:t> के </a:t>
            </a:r>
            <a:r>
              <a:rPr lang="en-US" sz="2000" b="1" dirty="0" err="1">
                <a:latin typeface="Kokila" panose="020B0604020202020204" pitchFamily="34" charset="0"/>
                <a:cs typeface="Kokila" panose="020B0604020202020204" pitchFamily="34" charset="0"/>
              </a:rPr>
              <a:t>पुरुष</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आमतौर</a:t>
            </a:r>
            <a:r>
              <a:rPr lang="en-US" sz="2000" b="1" dirty="0">
                <a:latin typeface="Kokila" panose="020B0604020202020204" pitchFamily="34" charset="0"/>
                <a:cs typeface="Kokila" panose="020B0604020202020204" pitchFamily="34" charset="0"/>
              </a:rPr>
              <a:t> पर </a:t>
            </a:r>
            <a:r>
              <a:rPr lang="en-US" sz="2000" b="1" dirty="0" err="1">
                <a:latin typeface="Kokila" panose="020B0604020202020204" pitchFamily="34" charset="0"/>
                <a:cs typeface="Kokila" panose="020B0604020202020204" pitchFamily="34" charset="0"/>
              </a:rPr>
              <a:t>जीविकोपार्जन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हेतु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बाहर</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रहते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हैं</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बच्चों</a:t>
            </a:r>
            <a:r>
              <a:rPr lang="en-US" sz="2000" b="1" dirty="0">
                <a:latin typeface="Kokila" panose="020B0604020202020204" pitchFamily="34" charset="0"/>
                <a:cs typeface="Kokila" panose="020B0604020202020204" pitchFamily="34" charset="0"/>
              </a:rPr>
              <a:t> की शिक्षा में </a:t>
            </a:r>
            <a:r>
              <a:rPr lang="en-US" sz="2000" b="1" dirty="0" err="1">
                <a:latin typeface="Kokila" panose="020B0604020202020204" pitchFamily="34" charset="0"/>
                <a:cs typeface="Kokila" panose="020B0604020202020204" pitchFamily="34" charset="0"/>
              </a:rPr>
              <a:t>महिलाओं</a:t>
            </a:r>
            <a:r>
              <a:rPr lang="en-US" sz="2000" b="1" dirty="0">
                <a:latin typeface="Kokila" panose="020B0604020202020204" pitchFamily="34" charset="0"/>
                <a:cs typeface="Kokila" panose="020B0604020202020204" pitchFamily="34" charset="0"/>
              </a:rPr>
              <a:t> की </a:t>
            </a:r>
            <a:r>
              <a:rPr lang="en-US" sz="2000" b="1" dirty="0" err="1">
                <a:latin typeface="Kokila" panose="020B0604020202020204" pitchFamily="34" charset="0"/>
                <a:cs typeface="Kokila" panose="020B0604020202020204" pitchFamily="34" charset="0"/>
              </a:rPr>
              <a:t>भूमिका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अत्यंत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महत्वपूर्ण</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है</a:t>
            </a:r>
            <a:r>
              <a:rPr lang="en-US" sz="2000" b="1" dirty="0">
                <a:latin typeface="Kokila" panose="020B0604020202020204" pitchFamily="34" charset="0"/>
                <a:cs typeface="Kokila" panose="020B0604020202020204" pitchFamily="34" charset="0"/>
              </a:rPr>
              <a:t>। इस </a:t>
            </a:r>
            <a:r>
              <a:rPr lang="en-US" sz="2000" b="1" dirty="0" err="1">
                <a:latin typeface="Kokila" panose="020B0604020202020204" pitchFamily="34" charset="0"/>
                <a:cs typeface="Kokila" panose="020B0604020202020204" pitchFamily="34" charset="0"/>
              </a:rPr>
              <a:t>संदर्भ</a:t>
            </a:r>
            <a:r>
              <a:rPr lang="en-US" sz="2000" b="1" dirty="0">
                <a:latin typeface="Kokila" panose="020B0604020202020204" pitchFamily="34" charset="0"/>
                <a:cs typeface="Kokila" panose="020B0604020202020204" pitchFamily="34" charset="0"/>
              </a:rPr>
              <a:t> में विद्यालय </a:t>
            </a:r>
            <a:r>
              <a:rPr lang="en-US" sz="2000" b="1" dirty="0" err="1">
                <a:latin typeface="Kokila" panose="020B0604020202020204" pitchFamily="34" charset="0"/>
                <a:cs typeface="Kokila" panose="020B0604020202020204" pitchFamily="34" charset="0"/>
              </a:rPr>
              <a:t>द्वारा</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प्रत्येक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माह</a:t>
            </a:r>
            <a:r>
              <a:rPr lang="en-US" sz="2000" b="1" dirty="0">
                <a:latin typeface="Kokila" panose="020B0604020202020204" pitchFamily="34" charset="0"/>
                <a:cs typeface="Kokila" panose="020B0604020202020204" pitchFamily="34" charset="0"/>
              </a:rPr>
              <a:t> माता-अभिभावक दक्षता मंथन बैठक </a:t>
            </a:r>
            <a:r>
              <a:rPr lang="en-US" sz="2000" b="1" dirty="0" err="1">
                <a:latin typeface="Kokila" panose="020B0604020202020204" pitchFamily="34" charset="0"/>
                <a:cs typeface="Kokila" panose="020B0604020202020204" pitchFamily="34" charset="0"/>
              </a:rPr>
              <a:t>आयोजित</a:t>
            </a:r>
            <a:r>
              <a:rPr lang="en-US" sz="2000" b="1" dirty="0">
                <a:latin typeface="Kokila" panose="020B0604020202020204" pitchFamily="34" charset="0"/>
                <a:cs typeface="Kokila" panose="020B0604020202020204" pitchFamily="34" charset="0"/>
              </a:rPr>
              <a:t> की </a:t>
            </a:r>
            <a:r>
              <a:rPr lang="en-US" sz="2000" b="1" dirty="0" err="1">
                <a:latin typeface="Kokila" panose="020B0604020202020204" pitchFamily="34" charset="0"/>
                <a:cs typeface="Kokila" panose="020B0604020202020204" pitchFamily="34" charset="0"/>
              </a:rPr>
              <a:t>जाने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लगी</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जिसका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उद्देश्य</a:t>
            </a:r>
            <a:r>
              <a:rPr lang="en-US" sz="2000" b="1" dirty="0">
                <a:latin typeface="Kokila" panose="020B0604020202020204" pitchFamily="34" charset="0"/>
                <a:cs typeface="Kokila" panose="020B0604020202020204" pitchFamily="34" charset="0"/>
              </a:rPr>
              <a:t> अभिभावकों को शिक्षा के </a:t>
            </a:r>
            <a:r>
              <a:rPr lang="en-US" sz="2000" b="1" dirty="0" err="1">
                <a:latin typeface="Kokila" panose="020B0604020202020204" pitchFamily="34" charset="0"/>
                <a:cs typeface="Kokila" panose="020B0604020202020204" pitchFamily="34" charset="0"/>
              </a:rPr>
              <a:t>महत्व</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अवगत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कराना</a:t>
            </a:r>
            <a:r>
              <a:rPr lang="en-US" sz="2000" b="1" dirty="0">
                <a:latin typeface="Kokila" panose="020B0604020202020204" pitchFamily="34" charset="0"/>
                <a:cs typeface="Kokila" panose="020B0604020202020204" pitchFamily="34" charset="0"/>
              </a:rPr>
              <a:t>, नामांकन व उपस्थिति दर में वृद्धि </a:t>
            </a:r>
            <a:r>
              <a:rPr lang="en-US" sz="2000" b="1" dirty="0" err="1">
                <a:latin typeface="Kokila" panose="020B0604020202020204" pitchFamily="34" charset="0"/>
                <a:cs typeface="Kokila" panose="020B0604020202020204" pitchFamily="34" charset="0"/>
              </a:rPr>
              <a:t>करना</a:t>
            </a:r>
            <a:r>
              <a:rPr lang="en-US" sz="2000" b="1" dirty="0">
                <a:latin typeface="Kokila" panose="020B0604020202020204" pitchFamily="34" charset="0"/>
                <a:cs typeface="Kokila" panose="020B0604020202020204" pitchFamily="34" charset="0"/>
              </a:rPr>
              <a:t>, और </a:t>
            </a:r>
            <a:r>
              <a:rPr lang="en-US" sz="2000" b="1" dirty="0" err="1">
                <a:latin typeface="Kokila" panose="020B0604020202020204" pitchFamily="34" charset="0"/>
                <a:cs typeface="Kokila" panose="020B0604020202020204" pitchFamily="34" charset="0"/>
              </a:rPr>
              <a:t>बच्चों</a:t>
            </a:r>
            <a:r>
              <a:rPr lang="en-US" sz="2000" b="1" dirty="0">
                <a:latin typeface="Kokila" panose="020B0604020202020204" pitchFamily="34" charset="0"/>
                <a:cs typeface="Kokila" panose="020B0604020202020204" pitchFamily="34" charset="0"/>
              </a:rPr>
              <a:t> के सतत ठहराव को </a:t>
            </a:r>
            <a:r>
              <a:rPr lang="en-US" sz="2000" b="1" dirty="0" err="1">
                <a:latin typeface="Kokila" panose="020B0604020202020204" pitchFamily="34" charset="0"/>
                <a:cs typeface="Kokila" panose="020B0604020202020204" pitchFamily="34" charset="0"/>
              </a:rPr>
              <a:t>सुनिश्चित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करना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है</a:t>
            </a:r>
            <a:r>
              <a:rPr lang="en-US" sz="2000" b="1" dirty="0">
                <a:latin typeface="Kokila" panose="020B0604020202020204" pitchFamily="34" charset="0"/>
                <a:cs typeface="Kokila" panose="020B0604020202020204" pitchFamily="34" charset="0"/>
              </a:rPr>
              <a:t>।</a:t>
            </a:r>
          </a:p>
        </p:txBody>
      </p:sp>
      <p:pic>
        <p:nvPicPr>
          <p:cNvPr id="13" name="Picture 12">
            <a:extLst>
              <a:ext uri="{FF2B5EF4-FFF2-40B4-BE49-F238E27FC236}">
                <a16:creationId xmlns:a16="http://schemas.microsoft.com/office/drawing/2014/main" id="{10505E46-ADF5-4600-AED5-5A15C5464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552" y="1533680"/>
            <a:ext cx="5047797" cy="2326719"/>
          </a:xfrm>
          <a:prstGeom prst="rect">
            <a:avLst/>
          </a:prstGeom>
          <a:ln w="38100">
            <a:solidFill>
              <a:schemeClr val="bg1"/>
            </a:solidFill>
          </a:ln>
        </p:spPr>
      </p:pic>
      <p:pic>
        <p:nvPicPr>
          <p:cNvPr id="15" name="Picture 14">
            <a:extLst>
              <a:ext uri="{FF2B5EF4-FFF2-40B4-BE49-F238E27FC236}">
                <a16:creationId xmlns:a16="http://schemas.microsoft.com/office/drawing/2014/main" id="{280E55CF-F336-4F2C-A323-624CBE393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552" y="4232480"/>
            <a:ext cx="5047798" cy="2326720"/>
          </a:xfrm>
          <a:prstGeom prst="rect">
            <a:avLst/>
          </a:prstGeom>
          <a:ln w="38100">
            <a:solidFill>
              <a:schemeClr val="bg1"/>
            </a:solidFill>
          </a:ln>
        </p:spPr>
      </p:pic>
    </p:spTree>
    <p:extLst>
      <p:ext uri="{BB962C8B-B14F-4D97-AF65-F5344CB8AC3E}">
        <p14:creationId xmlns:p14="http://schemas.microsoft.com/office/powerpoint/2010/main" val="95813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CED39F-49A9-432A-B865-10372B140003}"/>
              </a:ext>
            </a:extLst>
          </p:cNvPr>
          <p:cNvSpPr/>
          <p:nvPr/>
        </p:nvSpPr>
        <p:spPr>
          <a:xfrm>
            <a:off x="0" y="1597230"/>
            <a:ext cx="1902536" cy="4906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1D39164-9961-44A0-A690-0C9033A488D0}"/>
              </a:ext>
            </a:extLst>
          </p:cNvPr>
          <p:cNvSpPr/>
          <p:nvPr/>
        </p:nvSpPr>
        <p:spPr>
          <a:xfrm>
            <a:off x="2226996" y="427704"/>
            <a:ext cx="9965003" cy="796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484A27-DD6B-41CB-AE93-5E7CCE109522}"/>
              </a:ext>
            </a:extLst>
          </p:cNvPr>
          <p:cNvPicPr>
            <a:picLocks noChangeAspect="1"/>
          </p:cNvPicPr>
          <p:nvPr/>
        </p:nvPicPr>
        <p:blipFill>
          <a:blip r:embed="rId2"/>
          <a:stretch>
            <a:fillRect/>
          </a:stretch>
        </p:blipFill>
        <p:spPr>
          <a:xfrm>
            <a:off x="309345" y="300441"/>
            <a:ext cx="1165493" cy="1041505"/>
          </a:xfrm>
          <a:prstGeom prst="rect">
            <a:avLst/>
          </a:prstGeom>
        </p:spPr>
      </p:pic>
      <p:sp>
        <p:nvSpPr>
          <p:cNvPr id="3" name="Title 1">
            <a:extLst>
              <a:ext uri="{FF2B5EF4-FFF2-40B4-BE49-F238E27FC236}">
                <a16:creationId xmlns:a16="http://schemas.microsoft.com/office/drawing/2014/main" id="{20BED794-A299-496F-A719-A33F9D388CC0}"/>
              </a:ext>
            </a:extLst>
          </p:cNvPr>
          <p:cNvSpPr>
            <a:spLocks noGrp="1"/>
          </p:cNvSpPr>
          <p:nvPr>
            <p:ph type="ctrTitle"/>
          </p:nvPr>
        </p:nvSpPr>
        <p:spPr>
          <a:xfrm>
            <a:off x="2600120" y="479686"/>
            <a:ext cx="9174506" cy="670536"/>
          </a:xfrm>
        </p:spPr>
        <p:txBody>
          <a:bodyPr>
            <a:noAutofit/>
          </a:bodyPr>
          <a:lstStyle/>
          <a:p>
            <a:r>
              <a:rPr lang="hi-IN" sz="3600" b="1" dirty="0">
                <a:solidFill>
                  <a:schemeClr val="bg1"/>
                </a:solidFill>
                <a:latin typeface="Kokila" panose="020B0604020202020204" pitchFamily="34" charset="0"/>
                <a:cs typeface="Kokila" panose="020B0604020202020204" pitchFamily="34" charset="0"/>
              </a:rPr>
              <a:t>क्रियान्वयन</a:t>
            </a:r>
            <a:r>
              <a:rPr lang="hi-IN" sz="3600" b="1" dirty="0">
                <a:solidFill>
                  <a:schemeClr val="bg1"/>
                </a:solidFill>
                <a:latin typeface="Arial" panose="020B0604020202020204" pitchFamily="34" charset="0"/>
                <a:cs typeface="Arial" panose="020B0604020202020204" pitchFamily="34" charset="0"/>
              </a:rPr>
              <a:t> </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3DBA7EC8-E648-4181-9BB6-C3AA73C6AF3D}"/>
              </a:ext>
            </a:extLst>
          </p:cNvPr>
          <p:cNvSpPr/>
          <p:nvPr/>
        </p:nvSpPr>
        <p:spPr>
          <a:xfrm rot="10800000">
            <a:off x="1715229" y="427701"/>
            <a:ext cx="438025" cy="79625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41582BA-EC17-4485-8B22-4271C0D2BBEC}"/>
              </a:ext>
            </a:extLst>
          </p:cNvPr>
          <p:cNvSpPr/>
          <p:nvPr/>
        </p:nvSpPr>
        <p:spPr>
          <a:xfrm>
            <a:off x="6499113" y="1696142"/>
            <a:ext cx="5186528" cy="4708981"/>
          </a:xfrm>
          <a:prstGeom prst="rect">
            <a:avLst/>
          </a:prstGeom>
        </p:spPr>
        <p:txBody>
          <a:bodyPr wrap="square">
            <a:spAutoFit/>
          </a:bodyPr>
          <a:lstStyle/>
          <a:p>
            <a:r>
              <a:rPr lang="hi-IN" sz="2000" b="1" dirty="0">
                <a:solidFill>
                  <a:srgbClr val="FF0000"/>
                </a:solidFill>
                <a:latin typeface="Kokila" panose="020B0604020202020204" pitchFamily="34" charset="0"/>
                <a:cs typeface="Kokila" panose="020B0604020202020204" pitchFamily="34" charset="0"/>
              </a:rPr>
              <a:t>अभिभावकों से संपर्क स्थापित करने की सुव्यवस्थित प्रक्रिया:</a:t>
            </a:r>
          </a:p>
          <a:p>
            <a:r>
              <a:rPr lang="hi-IN" sz="2000" b="1" dirty="0">
                <a:solidFill>
                  <a:schemeClr val="tx1">
                    <a:lumMod val="75000"/>
                    <a:lumOff val="25000"/>
                  </a:schemeClr>
                </a:solidFill>
                <a:latin typeface="Kokila" panose="020B0604020202020204" pitchFamily="34" charset="0"/>
                <a:cs typeface="Kokila" panose="020B0604020202020204" pitchFamily="34" charset="0"/>
              </a:rPr>
              <a:t>विद्यालय में शिक्षकों के सहयोग से सभी छात्रों के माता-पिता या महिला अभिभावकों के मोबाइल नंबर कक्षावार एक रजिस्टर में संकलित किए गए। जिन अभिभावकों के पास मोबाइल नहीं था, उनके घर समूह में जाकर शिक्षकों ने व्यक्तिगत रूप से आमंत्रण दिया। इस पहल का उद्देश्य माता-अभिभावक दक्षता मंथन बैठक में उनकी सक्रिय भागीदारी सुनिश्चित करना था।</a:t>
            </a:r>
          </a:p>
          <a:p>
            <a:endParaRPr lang="hi-IN" sz="2000" b="1" dirty="0">
              <a:solidFill>
                <a:schemeClr val="tx1">
                  <a:lumMod val="95000"/>
                  <a:lumOff val="5000"/>
                </a:schemeClr>
              </a:solidFill>
              <a:latin typeface="Kokila" panose="020B0604020202020204" pitchFamily="34" charset="0"/>
              <a:cs typeface="Kokila" panose="020B0604020202020204" pitchFamily="34" charset="0"/>
            </a:endParaRPr>
          </a:p>
          <a:p>
            <a:r>
              <a:rPr lang="hi-IN" sz="2000" b="1" dirty="0">
                <a:solidFill>
                  <a:srgbClr val="FF0000"/>
                </a:solidFill>
                <a:latin typeface="Kokila" panose="020B0604020202020204" pitchFamily="34" charset="0"/>
                <a:cs typeface="Kokila" panose="020B0604020202020204" pitchFamily="34" charset="0"/>
              </a:rPr>
              <a:t>बैठक का सुव्यवस्थित संचालन और संवाद:</a:t>
            </a:r>
          </a:p>
          <a:p>
            <a:r>
              <a:rPr lang="hi-IN" sz="2000" b="1" dirty="0">
                <a:solidFill>
                  <a:schemeClr val="tx1">
                    <a:lumMod val="95000"/>
                    <a:lumOff val="5000"/>
                  </a:schemeClr>
                </a:solidFill>
                <a:latin typeface="Kokila" panose="020B0604020202020204" pitchFamily="34" charset="0"/>
                <a:cs typeface="Kokila" panose="020B0604020202020204" pitchFamily="34" charset="0"/>
              </a:rPr>
              <a:t>पूर्वनिर्धारित समय पर बैठक प्रारंभ की जाती है, जिसमें महिला अभिभावकों को बच्चों की शिक्षा में उनकी भूमिका, विद्यालय की शैक्षणिक व सह-शैक्षणिक गतिविधियों तथा विभागीय योजनाओं की जानकारी दी जाती है। साथ ही यह भी बताया जाता है कि बच्चों को खेतों में न भेजकर नियमित विद्यालय भेजना उनके भविष्य के लिए आवश्यक </a:t>
            </a:r>
            <a:r>
              <a:rPr lang="hi-IN" sz="2000" b="1">
                <a:solidFill>
                  <a:schemeClr val="tx1">
                    <a:lumMod val="95000"/>
                    <a:lumOff val="5000"/>
                  </a:schemeClr>
                </a:solidFill>
                <a:latin typeface="Kokila" panose="020B0604020202020204" pitchFamily="34" charset="0"/>
                <a:cs typeface="Kokila" panose="020B0604020202020204" pitchFamily="34" charset="0"/>
              </a:rPr>
              <a:t>है।</a:t>
            </a:r>
            <a:endParaRPr lang="hi-IN" sz="2000" b="1" dirty="0">
              <a:solidFill>
                <a:schemeClr val="tx1">
                  <a:lumMod val="95000"/>
                  <a:lumOff val="5000"/>
                </a:schemeClr>
              </a:solidFill>
              <a:latin typeface="Kokila" panose="020B0604020202020204" pitchFamily="34" charset="0"/>
              <a:cs typeface="Kokila" panose="020B0604020202020204" pitchFamily="34" charset="0"/>
            </a:endParaRPr>
          </a:p>
        </p:txBody>
      </p:sp>
      <p:sp>
        <p:nvSpPr>
          <p:cNvPr id="12" name="Rectangle 11">
            <a:extLst>
              <a:ext uri="{FF2B5EF4-FFF2-40B4-BE49-F238E27FC236}">
                <a16:creationId xmlns:a16="http://schemas.microsoft.com/office/drawing/2014/main" id="{4C09730C-6965-4D4F-BD63-9E2E414AA143}"/>
              </a:ext>
            </a:extLst>
          </p:cNvPr>
          <p:cNvSpPr/>
          <p:nvPr/>
        </p:nvSpPr>
        <p:spPr>
          <a:xfrm>
            <a:off x="2241754" y="1597231"/>
            <a:ext cx="2580967" cy="49068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2D6EE6-30AA-4ED6-AFE5-1D64BD70F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18" y="1931409"/>
            <a:ext cx="4114798" cy="1896664"/>
          </a:xfrm>
          <a:prstGeom prst="rect">
            <a:avLst/>
          </a:prstGeom>
          <a:ln w="38100">
            <a:solidFill>
              <a:schemeClr val="bg1"/>
            </a:solidFill>
          </a:ln>
        </p:spPr>
      </p:pic>
      <p:pic>
        <p:nvPicPr>
          <p:cNvPr id="18" name="Picture 17">
            <a:extLst>
              <a:ext uri="{FF2B5EF4-FFF2-40B4-BE49-F238E27FC236}">
                <a16:creationId xmlns:a16="http://schemas.microsoft.com/office/drawing/2014/main" id="{0887185C-9080-4944-9DC4-C472B2AEF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18" y="4218621"/>
            <a:ext cx="4114795" cy="1896664"/>
          </a:xfrm>
          <a:prstGeom prst="rect">
            <a:avLst/>
          </a:prstGeom>
          <a:ln w="38100">
            <a:solidFill>
              <a:schemeClr val="bg1"/>
            </a:solidFill>
          </a:ln>
        </p:spPr>
      </p:pic>
      <p:sp>
        <p:nvSpPr>
          <p:cNvPr id="19" name="Rectangle 18">
            <a:extLst>
              <a:ext uri="{FF2B5EF4-FFF2-40B4-BE49-F238E27FC236}">
                <a16:creationId xmlns:a16="http://schemas.microsoft.com/office/drawing/2014/main" id="{8A67FC5B-5047-48E9-880E-E72A982AE283}"/>
              </a:ext>
            </a:extLst>
          </p:cNvPr>
          <p:cNvSpPr/>
          <p:nvPr/>
        </p:nvSpPr>
        <p:spPr>
          <a:xfrm>
            <a:off x="4896468" y="1597230"/>
            <a:ext cx="875079" cy="49068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08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588CFB-F3E4-4500-B0BA-6AE9DC6FB258}"/>
              </a:ext>
            </a:extLst>
          </p:cNvPr>
          <p:cNvSpPr/>
          <p:nvPr/>
        </p:nvSpPr>
        <p:spPr>
          <a:xfrm>
            <a:off x="2226996" y="427704"/>
            <a:ext cx="9965003" cy="796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82B71EC-0B1B-468B-B527-EEA3ADD27AB8}"/>
              </a:ext>
            </a:extLst>
          </p:cNvPr>
          <p:cNvPicPr>
            <a:picLocks noChangeAspect="1"/>
          </p:cNvPicPr>
          <p:nvPr/>
        </p:nvPicPr>
        <p:blipFill>
          <a:blip r:embed="rId2"/>
          <a:stretch>
            <a:fillRect/>
          </a:stretch>
        </p:blipFill>
        <p:spPr>
          <a:xfrm>
            <a:off x="309345" y="300441"/>
            <a:ext cx="1165493" cy="1041505"/>
          </a:xfrm>
          <a:prstGeom prst="rect">
            <a:avLst/>
          </a:prstGeom>
        </p:spPr>
      </p:pic>
      <p:sp>
        <p:nvSpPr>
          <p:cNvPr id="11" name="Title 1">
            <a:extLst>
              <a:ext uri="{FF2B5EF4-FFF2-40B4-BE49-F238E27FC236}">
                <a16:creationId xmlns:a16="http://schemas.microsoft.com/office/drawing/2014/main" id="{E1A1098B-0CB2-4735-A46F-A9BB0225BF4C}"/>
              </a:ext>
            </a:extLst>
          </p:cNvPr>
          <p:cNvSpPr txBox="1">
            <a:spLocks/>
          </p:cNvSpPr>
          <p:nvPr/>
        </p:nvSpPr>
        <p:spPr>
          <a:xfrm>
            <a:off x="2393645" y="641917"/>
            <a:ext cx="9636125" cy="3904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dirty="0">
                <a:solidFill>
                  <a:schemeClr val="bg1"/>
                </a:solidFill>
                <a:latin typeface="Kokila" panose="020B0604020202020204" pitchFamily="34" charset="0"/>
                <a:cs typeface="Kokila" panose="020B0604020202020204" pitchFamily="34" charset="0"/>
              </a:rPr>
              <a:t>सम्मान और सहभागिता के माध्यम से अभिभावक प्रेरणा का सशक्तिकरण</a:t>
            </a:r>
            <a:endParaRPr lang="en-US" sz="3200" b="1" dirty="0">
              <a:solidFill>
                <a:schemeClr val="bg1"/>
              </a:solidFill>
              <a:latin typeface="Kokila" panose="020B0604020202020204" pitchFamily="34" charset="0"/>
              <a:cs typeface="Kokila" panose="020B0604020202020204" pitchFamily="34" charset="0"/>
            </a:endParaRPr>
          </a:p>
        </p:txBody>
      </p:sp>
      <p:sp>
        <p:nvSpPr>
          <p:cNvPr id="12" name="Arrow: Pentagon 11">
            <a:extLst>
              <a:ext uri="{FF2B5EF4-FFF2-40B4-BE49-F238E27FC236}">
                <a16:creationId xmlns:a16="http://schemas.microsoft.com/office/drawing/2014/main" id="{53687776-27CF-40CB-B7F5-004DCFA3C27C}"/>
              </a:ext>
            </a:extLst>
          </p:cNvPr>
          <p:cNvSpPr/>
          <p:nvPr/>
        </p:nvSpPr>
        <p:spPr>
          <a:xfrm rot="10800000">
            <a:off x="1715229" y="427701"/>
            <a:ext cx="438025" cy="79625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2D64048-6FCC-4680-B220-1B92B0160DF4}"/>
              </a:ext>
            </a:extLst>
          </p:cNvPr>
          <p:cNvSpPr/>
          <p:nvPr/>
        </p:nvSpPr>
        <p:spPr>
          <a:xfrm>
            <a:off x="6433391" y="1561165"/>
            <a:ext cx="5493138" cy="4893647"/>
          </a:xfrm>
          <a:prstGeom prst="rect">
            <a:avLst/>
          </a:prstGeom>
        </p:spPr>
        <p:txBody>
          <a:bodyPr wrap="square">
            <a:spAutoFit/>
          </a:bodyPr>
          <a:lstStyle/>
          <a:p>
            <a:r>
              <a:rPr lang="en-US" sz="2400" b="1" dirty="0" err="1">
                <a:solidFill>
                  <a:schemeClr val="accent4">
                    <a:lumMod val="75000"/>
                  </a:schemeClr>
                </a:solidFill>
                <a:latin typeface="Kokila" panose="020B0604020202020204" pitchFamily="34" charset="0"/>
                <a:cs typeface="Kokila" panose="020B0604020202020204" pitchFamily="34" charset="0"/>
              </a:rPr>
              <a:t>मानदंड</a:t>
            </a:r>
            <a:r>
              <a:rPr lang="en-US" sz="2400" b="1" dirty="0">
                <a:solidFill>
                  <a:schemeClr val="accent4">
                    <a:lumMod val="75000"/>
                  </a:schemeClr>
                </a:solidFill>
                <a:latin typeface="Kokila" panose="020B0604020202020204" pitchFamily="34" charset="0"/>
                <a:cs typeface="Kokila" panose="020B0604020202020204" pitchFamily="34" charset="0"/>
              </a:rPr>
              <a:t> </a:t>
            </a:r>
            <a:r>
              <a:rPr lang="en-US" sz="2400" b="1" dirty="0" err="1">
                <a:solidFill>
                  <a:schemeClr val="accent4">
                    <a:lumMod val="75000"/>
                  </a:schemeClr>
                </a:solidFill>
                <a:latin typeface="Kokila" panose="020B0604020202020204" pitchFamily="34" charset="0"/>
                <a:cs typeface="Kokila" panose="020B0604020202020204" pitchFamily="34" charset="0"/>
              </a:rPr>
              <a:t>आधारित</a:t>
            </a:r>
            <a:r>
              <a:rPr lang="en-US" sz="2400" b="1" dirty="0">
                <a:solidFill>
                  <a:schemeClr val="accent4">
                    <a:lumMod val="75000"/>
                  </a:schemeClr>
                </a:solidFill>
                <a:latin typeface="Kokila" panose="020B0604020202020204" pitchFamily="34" charset="0"/>
                <a:cs typeface="Kokila" panose="020B0604020202020204" pitchFamily="34" charset="0"/>
              </a:rPr>
              <a:t> </a:t>
            </a:r>
            <a:r>
              <a:rPr lang="en-US" sz="2400" b="1" dirty="0" err="1">
                <a:solidFill>
                  <a:schemeClr val="accent4">
                    <a:lumMod val="75000"/>
                  </a:schemeClr>
                </a:solidFill>
                <a:latin typeface="Kokila" panose="020B0604020202020204" pitchFamily="34" charset="0"/>
                <a:cs typeface="Kokila" panose="020B0604020202020204" pitchFamily="34" charset="0"/>
              </a:rPr>
              <a:t>सम्मान</a:t>
            </a:r>
            <a:r>
              <a:rPr lang="en-US" sz="2400" b="1" dirty="0">
                <a:solidFill>
                  <a:schemeClr val="accent4">
                    <a:lumMod val="75000"/>
                  </a:schemeClr>
                </a:solidFill>
                <a:latin typeface="Kokila" panose="020B0604020202020204" pitchFamily="34" charset="0"/>
                <a:cs typeface="Kokila" panose="020B0604020202020204" pitchFamily="34" charset="0"/>
              </a:rPr>
              <a:t> प्रणाली की </a:t>
            </a:r>
            <a:r>
              <a:rPr lang="en-US" sz="2400" b="1" dirty="0" err="1">
                <a:solidFill>
                  <a:schemeClr val="accent4">
                    <a:lumMod val="75000"/>
                  </a:schemeClr>
                </a:solidFill>
                <a:latin typeface="Kokila" panose="020B0604020202020204" pitchFamily="34" charset="0"/>
                <a:cs typeface="Kokila" panose="020B0604020202020204" pitchFamily="34" charset="0"/>
              </a:rPr>
              <a:t>शुरुआत</a:t>
            </a:r>
            <a:r>
              <a:rPr lang="en-US" sz="2400" b="1" dirty="0">
                <a:solidFill>
                  <a:schemeClr val="accent4">
                    <a:lumMod val="75000"/>
                  </a:schemeClr>
                </a:solidFill>
                <a:latin typeface="Kokila" panose="020B0604020202020204" pitchFamily="34" charset="0"/>
                <a:cs typeface="Kokila" panose="020B0604020202020204" pitchFamily="34" charset="0"/>
              </a:rPr>
              <a:t>:</a:t>
            </a:r>
          </a:p>
          <a:p>
            <a:r>
              <a:rPr lang="en-US" sz="2400" b="1" dirty="0" err="1">
                <a:latin typeface="Kokila" panose="020B0604020202020204" pitchFamily="34" charset="0"/>
                <a:cs typeface="Kokila" panose="020B0604020202020204" pitchFamily="34" charset="0"/>
              </a:rPr>
              <a:t>अगली</a:t>
            </a:r>
            <a:r>
              <a:rPr lang="en-US" sz="2400" b="1" dirty="0">
                <a:latin typeface="Kokila" panose="020B0604020202020204" pitchFamily="34" charset="0"/>
                <a:cs typeface="Kokila" panose="020B0604020202020204" pitchFamily="34" charset="0"/>
              </a:rPr>
              <a:t> बैठक में विभिन्न </a:t>
            </a:r>
            <a:r>
              <a:rPr lang="en-US" sz="2400" b="1" dirty="0" err="1">
                <a:latin typeface="Kokila" panose="020B0604020202020204" pitchFamily="34" charset="0"/>
                <a:cs typeface="Kokila" panose="020B0604020202020204" pitchFamily="34" charset="0"/>
              </a:rPr>
              <a:t>श्रेणियों</a:t>
            </a:r>
            <a:r>
              <a:rPr lang="en-US" sz="2400" b="1" dirty="0">
                <a:latin typeface="Kokila" panose="020B0604020202020204" pitchFamily="34" charset="0"/>
                <a:cs typeface="Kokila" panose="020B0604020202020204" pitchFamily="34" charset="0"/>
              </a:rPr>
              <a:t> में </a:t>
            </a:r>
            <a:r>
              <a:rPr lang="en-US" sz="2400" b="1" dirty="0" err="1">
                <a:latin typeface="Kokila" panose="020B0604020202020204" pitchFamily="34" charset="0"/>
                <a:cs typeface="Kokila" panose="020B0604020202020204" pitchFamily="34" charset="0"/>
              </a:rPr>
              <a:t>सम्मान</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देने</a:t>
            </a:r>
            <a:r>
              <a:rPr lang="en-US" sz="2400" b="1" dirty="0">
                <a:latin typeface="Kokila" panose="020B0604020202020204" pitchFamily="34" charset="0"/>
                <a:cs typeface="Kokila" panose="020B0604020202020204" pitchFamily="34" charset="0"/>
              </a:rPr>
              <a:t> की </a:t>
            </a:r>
            <a:r>
              <a:rPr lang="en-US" sz="2400" b="1" dirty="0" err="1">
                <a:latin typeface="Kokila" panose="020B0604020202020204" pitchFamily="34" charset="0"/>
                <a:cs typeface="Kokila" panose="020B0604020202020204" pitchFamily="34" charset="0"/>
              </a:rPr>
              <a:t>व्यवस्था</a:t>
            </a:r>
            <a:r>
              <a:rPr lang="en-US" sz="2400" b="1" dirty="0">
                <a:latin typeface="Kokila" panose="020B0604020202020204" pitchFamily="34" charset="0"/>
                <a:cs typeface="Kokila" panose="020B0604020202020204" pitchFamily="34" charset="0"/>
              </a:rPr>
              <a:t> की </a:t>
            </a:r>
            <a:r>
              <a:rPr lang="en-US" sz="2400" b="1" dirty="0" err="1">
                <a:latin typeface="Kokila" panose="020B0604020202020204" pitchFamily="34" charset="0"/>
                <a:cs typeface="Kokila" panose="020B0604020202020204" pitchFamily="34" charset="0"/>
              </a:rPr>
              <a:t>गई</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जिनके</a:t>
            </a:r>
            <a:r>
              <a:rPr lang="en-US" sz="2400" b="1" dirty="0">
                <a:latin typeface="Kokila" panose="020B0604020202020204" pitchFamily="34" charset="0"/>
                <a:cs typeface="Kokila" panose="020B0604020202020204" pitchFamily="34" charset="0"/>
              </a:rPr>
              <a:t> लिए </a:t>
            </a:r>
            <a:r>
              <a:rPr lang="en-US" sz="2400" b="1" dirty="0" err="1">
                <a:latin typeface="Kokila" panose="020B0604020202020204" pitchFamily="34" charset="0"/>
                <a:cs typeface="Kokila" panose="020B0604020202020204" pitchFamily="34" charset="0"/>
              </a:rPr>
              <a:t>स्पष्ट</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मानदंड</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निर्धारित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किए</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गए</a:t>
            </a:r>
            <a:r>
              <a:rPr lang="en-US" sz="2400" b="1" dirty="0">
                <a:latin typeface="Kokila" panose="020B0604020202020204" pitchFamily="34" charset="0"/>
                <a:cs typeface="Kokila" panose="020B0604020202020204" pitchFamily="34" charset="0"/>
              </a:rPr>
              <a:t> — </a:t>
            </a:r>
            <a:r>
              <a:rPr lang="en-US" sz="2400" b="1" dirty="0" err="1">
                <a:latin typeface="Kokila" panose="020B0604020202020204" pitchFamily="34" charset="0"/>
                <a:cs typeface="Kokila" panose="020B0604020202020204" pitchFamily="34" charset="0"/>
              </a:rPr>
              <a:t>जैसे</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छात्रों</a:t>
            </a:r>
            <a:r>
              <a:rPr lang="en-US" sz="2400" b="1" dirty="0">
                <a:latin typeface="Kokila" panose="020B0604020202020204" pitchFamily="34" charset="0"/>
                <a:cs typeface="Kokila" panose="020B0604020202020204" pitchFamily="34" charset="0"/>
              </a:rPr>
              <a:t> की 75% या </a:t>
            </a:r>
            <a:r>
              <a:rPr lang="en-US" sz="2400" b="1" dirty="0" err="1">
                <a:latin typeface="Kokila" panose="020B0604020202020204" pitchFamily="34" charset="0"/>
                <a:cs typeface="Kokila" panose="020B0604020202020204" pitchFamily="34" charset="0"/>
              </a:rPr>
              <a:t>उससे</a:t>
            </a:r>
            <a:r>
              <a:rPr lang="en-US" sz="2400" b="1" dirty="0">
                <a:latin typeface="Kokila" panose="020B0604020202020204" pitchFamily="34" charset="0"/>
                <a:cs typeface="Kokila" panose="020B0604020202020204" pitchFamily="34" charset="0"/>
              </a:rPr>
              <a:t> अधिक उपस्थिति, </a:t>
            </a:r>
            <a:r>
              <a:rPr lang="en-US" sz="2400" b="1" dirty="0" err="1">
                <a:latin typeface="Kokila" panose="020B0604020202020204" pitchFamily="34" charset="0"/>
                <a:cs typeface="Kokila" panose="020B0604020202020204" pitchFamily="34" charset="0"/>
              </a:rPr>
              <a:t>नियमित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गृहकार्य</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पूर्ण</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करना</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स्वच्छता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बनाए</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रखना</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तथा</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सबसे</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जागरूक</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महिला</a:t>
            </a:r>
            <a:r>
              <a:rPr lang="en-US" sz="2400" b="1" dirty="0">
                <a:latin typeface="Kokila" panose="020B0604020202020204" pitchFamily="34" charset="0"/>
                <a:cs typeface="Kokila" panose="020B0604020202020204" pitchFamily="34" charset="0"/>
              </a:rPr>
              <a:t> अभिभावक की </a:t>
            </a:r>
            <a:r>
              <a:rPr lang="en-US" sz="2400" b="1" dirty="0" err="1">
                <a:latin typeface="Kokila" panose="020B0604020202020204" pitchFamily="34" charset="0"/>
                <a:cs typeface="Kokila" panose="020B0604020202020204" pitchFamily="34" charset="0"/>
              </a:rPr>
              <a:t>पहचान</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करना</a:t>
            </a:r>
            <a:r>
              <a:rPr lang="en-US" sz="2400" b="1" dirty="0">
                <a:latin typeface="Kokila" panose="020B0604020202020204" pitchFamily="34" charset="0"/>
                <a:cs typeface="Kokila" panose="020B0604020202020204" pitchFamily="34" charset="0"/>
              </a:rPr>
              <a:t>। यह </a:t>
            </a:r>
            <a:r>
              <a:rPr lang="en-US" sz="2400" b="1" dirty="0" err="1">
                <a:latin typeface="Kokila" panose="020B0604020202020204" pitchFamily="34" charset="0"/>
                <a:cs typeface="Kokila" panose="020B0604020202020204" pitchFamily="34" charset="0"/>
              </a:rPr>
              <a:t>पहल</a:t>
            </a:r>
            <a:r>
              <a:rPr lang="en-US" sz="2400" b="1" dirty="0">
                <a:latin typeface="Kokila" panose="020B0604020202020204" pitchFamily="34" charset="0"/>
                <a:cs typeface="Kokila" panose="020B0604020202020204" pitchFamily="34" charset="0"/>
              </a:rPr>
              <a:t> </a:t>
            </a:r>
            <a:r>
              <a:rPr lang="hi-IN" sz="2400" b="1" dirty="0">
                <a:latin typeface="Kokila" panose="020B0604020202020204" pitchFamily="34" charset="0"/>
                <a:cs typeface="Kokila" panose="020B0604020202020204" pitchFamily="34" charset="0"/>
              </a:rPr>
              <a:t>माता</a:t>
            </a:r>
            <a:r>
              <a:rPr lang="en-US" sz="2400" b="1" dirty="0">
                <a:latin typeface="Kokila" panose="020B0604020202020204" pitchFamily="34" charset="0"/>
                <a:cs typeface="Kokila" panose="020B0604020202020204" pitchFamily="34" charset="0"/>
              </a:rPr>
              <a:t> अभिभावकों को </a:t>
            </a:r>
            <a:r>
              <a:rPr lang="en-US" sz="2400" b="1" dirty="0" err="1">
                <a:latin typeface="Kokila" panose="020B0604020202020204" pitchFamily="34" charset="0"/>
                <a:cs typeface="Kokila" panose="020B0604020202020204" pitchFamily="34" charset="0"/>
              </a:rPr>
              <a:t>प्रेरित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करने</a:t>
            </a:r>
            <a:r>
              <a:rPr lang="en-US" sz="2400" b="1" dirty="0">
                <a:latin typeface="Kokila" panose="020B0604020202020204" pitchFamily="34" charset="0"/>
                <a:cs typeface="Kokila" panose="020B0604020202020204" pitchFamily="34" charset="0"/>
              </a:rPr>
              <a:t> की </a:t>
            </a:r>
            <a:r>
              <a:rPr lang="en-US" sz="2400" b="1" dirty="0" err="1">
                <a:latin typeface="Kokila" panose="020B0604020202020204" pitchFamily="34" charset="0"/>
                <a:cs typeface="Kokila" panose="020B0604020202020204" pitchFamily="34" charset="0"/>
              </a:rPr>
              <a:t>दिशा</a:t>
            </a:r>
            <a:r>
              <a:rPr lang="en-US" sz="2400" b="1" dirty="0">
                <a:latin typeface="Kokila" panose="020B0604020202020204" pitchFamily="34" charset="0"/>
                <a:cs typeface="Kokila" panose="020B0604020202020204" pitchFamily="34" charset="0"/>
              </a:rPr>
              <a:t> में </a:t>
            </a:r>
            <a:r>
              <a:rPr lang="en-US" sz="2400" b="1" dirty="0" err="1">
                <a:latin typeface="Kokila" panose="020B0604020202020204" pitchFamily="34" charset="0"/>
                <a:cs typeface="Kokila" panose="020B0604020202020204" pitchFamily="34" charset="0"/>
              </a:rPr>
              <a:t>एक</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प्रभावी</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कदम</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रही</a:t>
            </a:r>
            <a:r>
              <a:rPr lang="en-US" sz="2400" b="1" dirty="0">
                <a:latin typeface="Kokila" panose="020B0604020202020204" pitchFamily="34" charset="0"/>
                <a:cs typeface="Kokila" panose="020B0604020202020204" pitchFamily="34" charset="0"/>
              </a:rPr>
              <a:t>।</a:t>
            </a:r>
          </a:p>
          <a:p>
            <a:endParaRPr lang="en-US" sz="2400" b="1" dirty="0">
              <a:latin typeface="Kokila" panose="020B0604020202020204" pitchFamily="34" charset="0"/>
              <a:cs typeface="Kokila" panose="020B0604020202020204" pitchFamily="34" charset="0"/>
            </a:endParaRPr>
          </a:p>
          <a:p>
            <a:r>
              <a:rPr lang="en-US" sz="2400" b="1" dirty="0" err="1">
                <a:solidFill>
                  <a:schemeClr val="accent4">
                    <a:lumMod val="75000"/>
                  </a:schemeClr>
                </a:solidFill>
                <a:latin typeface="Kokila" panose="020B0604020202020204" pitchFamily="34" charset="0"/>
                <a:cs typeface="Kokila" panose="020B0604020202020204" pitchFamily="34" charset="0"/>
              </a:rPr>
              <a:t>गैर-उपस्थित</a:t>
            </a:r>
            <a:r>
              <a:rPr lang="en-US" sz="2400" b="1" dirty="0">
                <a:solidFill>
                  <a:schemeClr val="accent4">
                    <a:lumMod val="75000"/>
                  </a:schemeClr>
                </a:solidFill>
                <a:latin typeface="Kokila" panose="020B0604020202020204" pitchFamily="34" charset="0"/>
                <a:cs typeface="Kokila" panose="020B0604020202020204" pitchFamily="34" charset="0"/>
              </a:rPr>
              <a:t> अभिभावकों को </a:t>
            </a:r>
            <a:r>
              <a:rPr lang="en-US" sz="2400" b="1" dirty="0" err="1">
                <a:solidFill>
                  <a:schemeClr val="accent4">
                    <a:lumMod val="75000"/>
                  </a:schemeClr>
                </a:solidFill>
                <a:latin typeface="Kokila" panose="020B0604020202020204" pitchFamily="34" charset="0"/>
                <a:cs typeface="Kokila" panose="020B0604020202020204" pitchFamily="34" charset="0"/>
              </a:rPr>
              <a:t>प्रेरित</a:t>
            </a:r>
            <a:r>
              <a:rPr lang="en-US" sz="2400" b="1" dirty="0">
                <a:solidFill>
                  <a:schemeClr val="accent4">
                    <a:lumMod val="75000"/>
                  </a:schemeClr>
                </a:solidFill>
                <a:latin typeface="Kokila" panose="020B0604020202020204" pitchFamily="34" charset="0"/>
                <a:cs typeface="Kokila" panose="020B0604020202020204" pitchFamily="34" charset="0"/>
              </a:rPr>
              <a:t> </a:t>
            </a:r>
            <a:r>
              <a:rPr lang="en-US" sz="2400" b="1" dirty="0" err="1">
                <a:solidFill>
                  <a:schemeClr val="accent4">
                    <a:lumMod val="75000"/>
                  </a:schemeClr>
                </a:solidFill>
                <a:latin typeface="Kokila" panose="020B0604020202020204" pitchFamily="34" charset="0"/>
                <a:cs typeface="Kokila" panose="020B0604020202020204" pitchFamily="34" charset="0"/>
              </a:rPr>
              <a:t>करने</a:t>
            </a:r>
            <a:r>
              <a:rPr lang="en-US" sz="2400" b="1" dirty="0">
                <a:solidFill>
                  <a:schemeClr val="accent4">
                    <a:lumMod val="75000"/>
                  </a:schemeClr>
                </a:solidFill>
                <a:latin typeface="Kokila" panose="020B0604020202020204" pitchFamily="34" charset="0"/>
                <a:cs typeface="Kokila" panose="020B0604020202020204" pitchFamily="34" charset="0"/>
              </a:rPr>
              <a:t> की </a:t>
            </a:r>
            <a:r>
              <a:rPr lang="en-US" sz="2400" b="1" dirty="0" err="1">
                <a:solidFill>
                  <a:schemeClr val="accent4">
                    <a:lumMod val="75000"/>
                  </a:schemeClr>
                </a:solidFill>
                <a:latin typeface="Kokila" panose="020B0604020202020204" pitchFamily="34" charset="0"/>
                <a:cs typeface="Kokila" panose="020B0604020202020204" pitchFamily="34" charset="0"/>
              </a:rPr>
              <a:t>रणनीति</a:t>
            </a:r>
            <a:r>
              <a:rPr lang="en-US" sz="2400" b="1" dirty="0">
                <a:solidFill>
                  <a:schemeClr val="accent4">
                    <a:lumMod val="75000"/>
                  </a:schemeClr>
                </a:solidFill>
                <a:latin typeface="Kokila" panose="020B0604020202020204" pitchFamily="34" charset="0"/>
                <a:cs typeface="Kokila" panose="020B0604020202020204" pitchFamily="34" charset="0"/>
              </a:rPr>
              <a:t>:</a:t>
            </a:r>
          </a:p>
          <a:p>
            <a:r>
              <a:rPr lang="en-US" sz="2400" b="1" dirty="0" err="1">
                <a:latin typeface="Kokila" panose="020B0604020202020204" pitchFamily="34" charset="0"/>
                <a:cs typeface="Kokila" panose="020B0604020202020204" pitchFamily="34" charset="0"/>
              </a:rPr>
              <a:t>जो</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महिला</a:t>
            </a:r>
            <a:r>
              <a:rPr lang="en-US" sz="2400" b="1" dirty="0">
                <a:latin typeface="Kokila" panose="020B0604020202020204" pitchFamily="34" charset="0"/>
                <a:cs typeface="Kokila" panose="020B0604020202020204" pitchFamily="34" charset="0"/>
              </a:rPr>
              <a:t> अभिभावक </a:t>
            </a:r>
            <a:r>
              <a:rPr lang="en-US" sz="2400" b="1" dirty="0" err="1">
                <a:latin typeface="Kokila" panose="020B0604020202020204" pitchFamily="34" charset="0"/>
                <a:cs typeface="Kokila" panose="020B0604020202020204" pitchFamily="34" charset="0"/>
              </a:rPr>
              <a:t>किसी</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कारणवश</a:t>
            </a:r>
            <a:r>
              <a:rPr lang="en-US" sz="2400" b="1" dirty="0">
                <a:latin typeface="Kokila" panose="020B0604020202020204" pitchFamily="34" charset="0"/>
                <a:cs typeface="Kokila" panose="020B0604020202020204" pitchFamily="34" charset="0"/>
              </a:rPr>
              <a:t> बैठक में </a:t>
            </a:r>
            <a:r>
              <a:rPr lang="en-US" sz="2400" b="1" dirty="0" err="1">
                <a:latin typeface="Kokila" panose="020B0604020202020204" pitchFamily="34" charset="0"/>
                <a:cs typeface="Kokila" panose="020B0604020202020204" pitchFamily="34" charset="0"/>
              </a:rPr>
              <a:t>शामिल</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नहीं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पाईं</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उन्हें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उपस्थित</a:t>
            </a:r>
            <a:r>
              <a:rPr lang="en-US" sz="2400" b="1" dirty="0">
                <a:latin typeface="Kokila" panose="020B0604020202020204" pitchFamily="34" charset="0"/>
                <a:cs typeface="Kokila" panose="020B0604020202020204" pitchFamily="34" charset="0"/>
              </a:rPr>
              <a:t> अभिभावकों </a:t>
            </a:r>
            <a:r>
              <a:rPr lang="en-US" sz="2400" b="1" dirty="0" err="1">
                <a:latin typeface="Kokila" panose="020B0604020202020204" pitchFamily="34" charset="0"/>
                <a:cs typeface="Kokila" panose="020B0604020202020204" pitchFamily="34" charset="0"/>
              </a:rPr>
              <a:t>द्वारा</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व्यक्तिगत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रूप</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आमंत्रित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कर</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अगली</a:t>
            </a:r>
            <a:r>
              <a:rPr lang="en-US" sz="2400" b="1" dirty="0">
                <a:latin typeface="Kokila" panose="020B0604020202020204" pitchFamily="34" charset="0"/>
                <a:cs typeface="Kokila" panose="020B0604020202020204" pitchFamily="34" charset="0"/>
              </a:rPr>
              <a:t> बैठक में </a:t>
            </a:r>
            <a:r>
              <a:rPr lang="en-US" sz="2400" b="1" dirty="0" err="1">
                <a:latin typeface="Kokila" panose="020B0604020202020204" pitchFamily="34" charset="0"/>
                <a:cs typeface="Kokila" panose="020B0604020202020204" pitchFamily="34" charset="0"/>
              </a:rPr>
              <a:t>शामिल</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होने</a:t>
            </a:r>
            <a:r>
              <a:rPr lang="en-US" sz="2400" b="1" dirty="0">
                <a:latin typeface="Kokila" panose="020B0604020202020204" pitchFamily="34" charset="0"/>
                <a:cs typeface="Kokila" panose="020B0604020202020204" pitchFamily="34" charset="0"/>
              </a:rPr>
              <a:t> के लिए </a:t>
            </a:r>
            <a:r>
              <a:rPr lang="en-US" sz="2400" b="1" dirty="0" err="1">
                <a:latin typeface="Kokila" panose="020B0604020202020204" pitchFamily="34" charset="0"/>
                <a:cs typeface="Kokila" panose="020B0604020202020204" pitchFamily="34" charset="0"/>
              </a:rPr>
              <a:t>प्रेरित</a:t>
            </a:r>
            <a:r>
              <a:rPr lang="en-US" sz="2400" b="1" dirty="0">
                <a:latin typeface="Kokila" panose="020B0604020202020204" pitchFamily="34" charset="0"/>
                <a:cs typeface="Kokila" panose="020B0604020202020204" pitchFamily="34" charset="0"/>
              </a:rPr>
              <a:t> किया </a:t>
            </a:r>
            <a:r>
              <a:rPr lang="en-US" sz="2400" b="1" dirty="0" err="1">
                <a:latin typeface="Kokila" panose="020B0604020202020204" pitchFamily="34" charset="0"/>
                <a:cs typeface="Kokila" panose="020B0604020202020204" pitchFamily="34" charset="0"/>
              </a:rPr>
              <a:t>जाता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जिससे</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सहभागिता</a:t>
            </a:r>
            <a:r>
              <a:rPr lang="en-US" sz="2400" b="1" dirty="0">
                <a:latin typeface="Kokila" panose="020B0604020202020204" pitchFamily="34" charset="0"/>
                <a:cs typeface="Kokila" panose="020B0604020202020204" pitchFamily="34" charset="0"/>
              </a:rPr>
              <a:t> में </a:t>
            </a:r>
            <a:r>
              <a:rPr lang="en-US" sz="2400" b="1" dirty="0" err="1">
                <a:latin typeface="Kokila" panose="020B0604020202020204" pitchFamily="34" charset="0"/>
                <a:cs typeface="Kokila" panose="020B0604020202020204" pitchFamily="34" charset="0"/>
              </a:rPr>
              <a:t>निरंतर</a:t>
            </a:r>
            <a:r>
              <a:rPr lang="en-US" sz="2400" b="1" dirty="0">
                <a:latin typeface="Kokila" panose="020B0604020202020204" pitchFamily="34" charset="0"/>
                <a:cs typeface="Kokila" panose="020B0604020202020204" pitchFamily="34" charset="0"/>
              </a:rPr>
              <a:t> वृद्धि </a:t>
            </a:r>
            <a:r>
              <a:rPr lang="en-US" sz="2400" b="1" dirty="0" err="1">
                <a:latin typeface="Kokila" panose="020B0604020202020204" pitchFamily="34" charset="0"/>
                <a:cs typeface="Kokila" panose="020B0604020202020204" pitchFamily="34" charset="0"/>
              </a:rPr>
              <a:t>सुनिश्चित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सके</a:t>
            </a:r>
            <a:r>
              <a:rPr lang="en-US" sz="2400" b="1" dirty="0">
                <a:latin typeface="Kokila" panose="020B0604020202020204" pitchFamily="34" charset="0"/>
                <a:cs typeface="Kokila" panose="020B0604020202020204" pitchFamily="34" charset="0"/>
              </a:rPr>
              <a:t>।</a:t>
            </a:r>
          </a:p>
        </p:txBody>
      </p:sp>
      <p:pic>
        <p:nvPicPr>
          <p:cNvPr id="32" name="Picture Placeholder 31">
            <a:extLst>
              <a:ext uri="{FF2B5EF4-FFF2-40B4-BE49-F238E27FC236}">
                <a16:creationId xmlns:a16="http://schemas.microsoft.com/office/drawing/2014/main" id="{1E17738F-73E4-4366-B654-A554B8E47A73}"/>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7299" t="455" r="32383" b="-455"/>
          <a:stretch/>
        </p:blipFill>
        <p:spPr>
          <a:xfrm>
            <a:off x="1063707" y="1701691"/>
            <a:ext cx="4694902" cy="4632376"/>
          </a:xfrm>
          <a:ln w="19050">
            <a:solidFill>
              <a:schemeClr val="accent3">
                <a:lumMod val="75000"/>
              </a:schemeClr>
            </a:solidFill>
          </a:ln>
        </p:spPr>
      </p:pic>
    </p:spTree>
    <p:extLst>
      <p:ext uri="{BB962C8B-B14F-4D97-AF65-F5344CB8AC3E}">
        <p14:creationId xmlns:p14="http://schemas.microsoft.com/office/powerpoint/2010/main" val="118133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1BF573-5699-4E5C-AC48-9975EBF200E8}"/>
              </a:ext>
            </a:extLst>
          </p:cNvPr>
          <p:cNvSpPr/>
          <p:nvPr/>
        </p:nvSpPr>
        <p:spPr>
          <a:xfrm>
            <a:off x="0" y="2861192"/>
            <a:ext cx="12191999" cy="3192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588CFB-F3E4-4500-B0BA-6AE9DC6FB258}"/>
              </a:ext>
            </a:extLst>
          </p:cNvPr>
          <p:cNvSpPr/>
          <p:nvPr/>
        </p:nvSpPr>
        <p:spPr>
          <a:xfrm>
            <a:off x="2226996" y="427704"/>
            <a:ext cx="9965003" cy="796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82B71EC-0B1B-468B-B527-EEA3ADD27AB8}"/>
              </a:ext>
            </a:extLst>
          </p:cNvPr>
          <p:cNvPicPr>
            <a:picLocks noChangeAspect="1"/>
          </p:cNvPicPr>
          <p:nvPr/>
        </p:nvPicPr>
        <p:blipFill>
          <a:blip r:embed="rId2"/>
          <a:stretch>
            <a:fillRect/>
          </a:stretch>
        </p:blipFill>
        <p:spPr>
          <a:xfrm>
            <a:off x="309345" y="300441"/>
            <a:ext cx="1165493" cy="1041505"/>
          </a:xfrm>
          <a:prstGeom prst="rect">
            <a:avLst/>
          </a:prstGeom>
        </p:spPr>
      </p:pic>
      <p:sp>
        <p:nvSpPr>
          <p:cNvPr id="11" name="Title 1">
            <a:extLst>
              <a:ext uri="{FF2B5EF4-FFF2-40B4-BE49-F238E27FC236}">
                <a16:creationId xmlns:a16="http://schemas.microsoft.com/office/drawing/2014/main" id="{E1A1098B-0CB2-4735-A46F-A9BB0225BF4C}"/>
              </a:ext>
            </a:extLst>
          </p:cNvPr>
          <p:cNvSpPr txBox="1">
            <a:spLocks/>
          </p:cNvSpPr>
          <p:nvPr/>
        </p:nvSpPr>
        <p:spPr>
          <a:xfrm>
            <a:off x="2629616" y="627169"/>
            <a:ext cx="9174506" cy="3904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dirty="0">
                <a:solidFill>
                  <a:schemeClr val="bg1"/>
                </a:solidFill>
                <a:latin typeface="Kokila" panose="020B0604020202020204" pitchFamily="34" charset="0"/>
                <a:cs typeface="Kokila" panose="020B0604020202020204" pitchFamily="34" charset="0"/>
              </a:rPr>
              <a:t>प्रभाव</a:t>
            </a:r>
            <a:endParaRPr lang="en-US" sz="4000" b="1" dirty="0">
              <a:solidFill>
                <a:schemeClr val="bg1"/>
              </a:solidFill>
              <a:latin typeface="Kokila" panose="020B0604020202020204" pitchFamily="34" charset="0"/>
              <a:cs typeface="Kokila" panose="020B0604020202020204" pitchFamily="34" charset="0"/>
            </a:endParaRPr>
          </a:p>
        </p:txBody>
      </p:sp>
      <p:sp>
        <p:nvSpPr>
          <p:cNvPr id="12" name="Arrow: Pentagon 11">
            <a:extLst>
              <a:ext uri="{FF2B5EF4-FFF2-40B4-BE49-F238E27FC236}">
                <a16:creationId xmlns:a16="http://schemas.microsoft.com/office/drawing/2014/main" id="{53687776-27CF-40CB-B7F5-004DCFA3C27C}"/>
              </a:ext>
            </a:extLst>
          </p:cNvPr>
          <p:cNvSpPr/>
          <p:nvPr/>
        </p:nvSpPr>
        <p:spPr>
          <a:xfrm rot="10800000">
            <a:off x="1715229" y="427701"/>
            <a:ext cx="438025" cy="79625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367FA7B-CA13-47C4-9675-453D725378E5}"/>
              </a:ext>
            </a:extLst>
          </p:cNvPr>
          <p:cNvSpPr/>
          <p:nvPr/>
        </p:nvSpPr>
        <p:spPr>
          <a:xfrm>
            <a:off x="1524001" y="1526663"/>
            <a:ext cx="9143999" cy="707886"/>
          </a:xfrm>
          <a:prstGeom prst="rect">
            <a:avLst/>
          </a:prstGeom>
        </p:spPr>
        <p:txBody>
          <a:bodyPr wrap="square">
            <a:spAutoFit/>
          </a:bodyPr>
          <a:lstStyle/>
          <a:p>
            <a:pPr algn="ctr"/>
            <a:r>
              <a:rPr lang="en-US" sz="2000" b="1" dirty="0">
                <a:latin typeface="Kokila" panose="020B0604020202020204" pitchFamily="34" charset="0"/>
                <a:cs typeface="Kokila" panose="020B0604020202020204" pitchFamily="34" charset="0"/>
              </a:rPr>
              <a:t>इस नवाचार का प्रभाव यह हुआ कि अभिभावक और शिक्षक के बीच सहयोग की भावना जागृत हुई। विद्यालय में नामांकन दर, कक्षा उपस्थिति में सुधार और विद्यार्थियों के ठहराव में वृद्धि हुई।</a:t>
            </a:r>
          </a:p>
        </p:txBody>
      </p:sp>
      <p:pic>
        <p:nvPicPr>
          <p:cNvPr id="13" name="Picture 12">
            <a:extLst>
              <a:ext uri="{FF2B5EF4-FFF2-40B4-BE49-F238E27FC236}">
                <a16:creationId xmlns:a16="http://schemas.microsoft.com/office/drawing/2014/main" id="{531F2046-277C-4569-AB3D-8DFADF887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082" y="2515480"/>
            <a:ext cx="3593422" cy="3918189"/>
          </a:xfrm>
          <a:prstGeom prst="rect">
            <a:avLst/>
          </a:prstGeom>
          <a:ln w="38100">
            <a:solidFill>
              <a:schemeClr val="bg1"/>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56A511A-3F9B-4C99-91AD-26794AEEB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1300" y="2515479"/>
            <a:ext cx="3401643" cy="3918189"/>
          </a:xfrm>
          <a:prstGeom prst="rect">
            <a:avLst/>
          </a:prstGeom>
          <a:ln w="38100">
            <a:solidFill>
              <a:schemeClr val="bg1"/>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F456464-9141-4B92-946A-5B30CE1A1CA6}"/>
              </a:ext>
            </a:extLst>
          </p:cNvPr>
          <p:cNvPicPr>
            <a:picLocks noChangeAspect="1"/>
          </p:cNvPicPr>
          <p:nvPr/>
        </p:nvPicPr>
        <p:blipFill>
          <a:blip r:embed="rId5" cstate="print">
            <a:extLst>
              <a:ext uri="{28A0092B-C50C-407E-A947-70E740481C1C}">
                <a14:useLocalDpi xmlns:a14="http://schemas.microsoft.com/office/drawing/2010/main" val="0"/>
              </a:ext>
            </a:extLst>
          </a:blip>
          <a:srcRect l="2" t="4921" r="12933"/>
          <a:stretch/>
        </p:blipFill>
        <p:spPr>
          <a:xfrm>
            <a:off x="462192" y="2515479"/>
            <a:ext cx="3128791" cy="3918190"/>
          </a:xfrm>
          <a:prstGeom prst="rect">
            <a:avLst/>
          </a:prstGeom>
          <a:ln w="381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003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Diagonal Corners Rounded 13">
            <a:extLst>
              <a:ext uri="{FF2B5EF4-FFF2-40B4-BE49-F238E27FC236}">
                <a16:creationId xmlns:a16="http://schemas.microsoft.com/office/drawing/2014/main" id="{B0A81BBB-E971-4849-B6DD-F4561FA2BB16}"/>
              </a:ext>
            </a:extLst>
          </p:cNvPr>
          <p:cNvSpPr/>
          <p:nvPr/>
        </p:nvSpPr>
        <p:spPr>
          <a:xfrm>
            <a:off x="1061884" y="1976285"/>
            <a:ext cx="5397910" cy="386407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2FAA5C4-DDC9-432C-9309-EA9322DD8F72}"/>
              </a:ext>
            </a:extLst>
          </p:cNvPr>
          <p:cNvSpPr txBox="1"/>
          <p:nvPr/>
        </p:nvSpPr>
        <p:spPr>
          <a:xfrm>
            <a:off x="7737334" y="579847"/>
            <a:ext cx="3418248" cy="1754326"/>
          </a:xfrm>
          <a:prstGeom prst="rect">
            <a:avLst/>
          </a:prstGeom>
          <a:noFill/>
        </p:spPr>
        <p:txBody>
          <a:bodyPr wrap="square" rtlCol="0" anchor="ctr">
            <a:spAutoFit/>
          </a:bodyPr>
          <a:lstStyle/>
          <a:p>
            <a:pPr algn="r"/>
            <a:r>
              <a:rPr lang="en-US" altLang="ko-KR" sz="5400" b="1" dirty="0">
                <a:solidFill>
                  <a:schemeClr val="bg1"/>
                </a:solidFill>
                <a:latin typeface="+mj-lt"/>
                <a:cs typeface="Arial" pitchFamily="34" charset="0"/>
              </a:rPr>
              <a:t>Meet  Our Team</a:t>
            </a:r>
            <a:endParaRPr lang="ko-KR" altLang="en-US" sz="5400" b="1" dirty="0">
              <a:solidFill>
                <a:schemeClr val="bg1"/>
              </a:solidFill>
              <a:latin typeface="+mj-lt"/>
              <a:cs typeface="Arial" pitchFamily="34" charset="0"/>
            </a:endParaRPr>
          </a:p>
        </p:txBody>
      </p:sp>
      <p:sp>
        <p:nvSpPr>
          <p:cNvPr id="51" name="Rectangle 50">
            <a:extLst>
              <a:ext uri="{FF2B5EF4-FFF2-40B4-BE49-F238E27FC236}">
                <a16:creationId xmlns:a16="http://schemas.microsoft.com/office/drawing/2014/main" id="{840CFB1A-B3BF-4595-9E05-1CD9294859E2}"/>
              </a:ext>
            </a:extLst>
          </p:cNvPr>
          <p:cNvSpPr/>
          <p:nvPr/>
        </p:nvSpPr>
        <p:spPr>
          <a:xfrm>
            <a:off x="2226996" y="427704"/>
            <a:ext cx="9965003" cy="796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E85456AE-929C-4A79-B633-DA5AE29FB05E}"/>
              </a:ext>
            </a:extLst>
          </p:cNvPr>
          <p:cNvPicPr>
            <a:picLocks noChangeAspect="1"/>
          </p:cNvPicPr>
          <p:nvPr/>
        </p:nvPicPr>
        <p:blipFill>
          <a:blip r:embed="rId3"/>
          <a:stretch>
            <a:fillRect/>
          </a:stretch>
        </p:blipFill>
        <p:spPr>
          <a:xfrm>
            <a:off x="309345" y="300441"/>
            <a:ext cx="1165493" cy="1041505"/>
          </a:xfrm>
          <a:prstGeom prst="rect">
            <a:avLst/>
          </a:prstGeom>
        </p:spPr>
      </p:pic>
      <p:sp>
        <p:nvSpPr>
          <p:cNvPr id="54" name="Title 1">
            <a:extLst>
              <a:ext uri="{FF2B5EF4-FFF2-40B4-BE49-F238E27FC236}">
                <a16:creationId xmlns:a16="http://schemas.microsoft.com/office/drawing/2014/main" id="{134EB16A-55D8-49FA-8081-2AD8731BF571}"/>
              </a:ext>
            </a:extLst>
          </p:cNvPr>
          <p:cNvSpPr txBox="1">
            <a:spLocks/>
          </p:cNvSpPr>
          <p:nvPr/>
        </p:nvSpPr>
        <p:spPr>
          <a:xfrm>
            <a:off x="2629616" y="627169"/>
            <a:ext cx="9174506" cy="3904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dirty="0">
                <a:solidFill>
                  <a:schemeClr val="bg1"/>
                </a:solidFill>
                <a:latin typeface="Kokila" panose="020B0604020202020204" pitchFamily="34" charset="0"/>
                <a:cs typeface="Kokila" panose="020B0604020202020204" pitchFamily="34" charset="0"/>
              </a:rPr>
              <a:t>व्यक्तिगत यूट्यूब चैनल: संक्षिप्त विवरण</a:t>
            </a:r>
            <a:endParaRPr lang="en-US" sz="3200" b="1" dirty="0">
              <a:solidFill>
                <a:schemeClr val="bg1"/>
              </a:solidFill>
              <a:latin typeface="Kokila" panose="020B0604020202020204" pitchFamily="34" charset="0"/>
              <a:cs typeface="Kokila" panose="020B0604020202020204" pitchFamily="34" charset="0"/>
            </a:endParaRPr>
          </a:p>
        </p:txBody>
      </p:sp>
      <p:sp>
        <p:nvSpPr>
          <p:cNvPr id="55" name="Arrow: Pentagon 54">
            <a:extLst>
              <a:ext uri="{FF2B5EF4-FFF2-40B4-BE49-F238E27FC236}">
                <a16:creationId xmlns:a16="http://schemas.microsoft.com/office/drawing/2014/main" id="{7170ECE7-7CB9-431B-B97A-3CA9EB400D77}"/>
              </a:ext>
            </a:extLst>
          </p:cNvPr>
          <p:cNvSpPr/>
          <p:nvPr/>
        </p:nvSpPr>
        <p:spPr>
          <a:xfrm rot="10800000">
            <a:off x="1715229" y="427701"/>
            <a:ext cx="438025" cy="79625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Online Media 10" title="parts of flower">
            <a:hlinkClick r:id="" action="ppaction://media"/>
            <a:extLst>
              <a:ext uri="{FF2B5EF4-FFF2-40B4-BE49-F238E27FC236}">
                <a16:creationId xmlns:a16="http://schemas.microsoft.com/office/drawing/2014/main" id="{968685DA-7F96-4D4E-98B8-FF2B6DDDC934}"/>
              </a:ext>
            </a:extLst>
          </p:cNvPr>
          <p:cNvPicPr>
            <a:picLocks noRot="1" noChangeAspect="1"/>
          </p:cNvPicPr>
          <p:nvPr>
            <a:videoFile r:link="rId1"/>
          </p:nvPr>
        </p:nvPicPr>
        <p:blipFill>
          <a:blip r:embed="rId4"/>
          <a:stretch>
            <a:fillRect/>
          </a:stretch>
        </p:blipFill>
        <p:spPr>
          <a:xfrm>
            <a:off x="564635" y="2320157"/>
            <a:ext cx="5531365" cy="3111393"/>
          </a:xfrm>
          <a:prstGeom prst="rect">
            <a:avLst/>
          </a:prstGeom>
          <a:ln w="38100">
            <a:solidFill>
              <a:schemeClr val="bg1"/>
            </a:solidFill>
          </a:ln>
        </p:spPr>
      </p:pic>
      <p:sp>
        <p:nvSpPr>
          <p:cNvPr id="13" name="Rectangle 12">
            <a:extLst>
              <a:ext uri="{FF2B5EF4-FFF2-40B4-BE49-F238E27FC236}">
                <a16:creationId xmlns:a16="http://schemas.microsoft.com/office/drawing/2014/main" id="{0BCBA97C-E971-4726-B79B-33B958DF991B}"/>
              </a:ext>
            </a:extLst>
          </p:cNvPr>
          <p:cNvSpPr/>
          <p:nvPr/>
        </p:nvSpPr>
        <p:spPr>
          <a:xfrm>
            <a:off x="6774211" y="1976285"/>
            <a:ext cx="5029911" cy="4462760"/>
          </a:xfrm>
          <a:prstGeom prst="rect">
            <a:avLst/>
          </a:prstGeom>
        </p:spPr>
        <p:txBody>
          <a:bodyPr wrap="square">
            <a:spAutoFit/>
          </a:bodyPr>
          <a:lstStyle/>
          <a:p>
            <a:r>
              <a:rPr lang="en-US" sz="2400" b="1" dirty="0" err="1">
                <a:solidFill>
                  <a:srgbClr val="FF0000"/>
                </a:solidFill>
                <a:latin typeface="Kokila" panose="020B0604020202020204" pitchFamily="34" charset="0"/>
                <a:cs typeface="Kokila" panose="020B0604020202020204" pitchFamily="34" charset="0"/>
              </a:rPr>
              <a:t>शैक्षिक</a:t>
            </a:r>
            <a:r>
              <a:rPr lang="en-US" sz="2400" b="1" dirty="0">
                <a:solidFill>
                  <a:srgbClr val="FF0000"/>
                </a:solidFill>
                <a:latin typeface="Kokila" panose="020B0604020202020204" pitchFamily="34" charset="0"/>
                <a:cs typeface="Kokila" panose="020B0604020202020204" pitchFamily="34" charset="0"/>
              </a:rPr>
              <a:t> और </a:t>
            </a:r>
            <a:r>
              <a:rPr lang="en-US" sz="2400" b="1" dirty="0" err="1">
                <a:solidFill>
                  <a:srgbClr val="FF0000"/>
                </a:solidFill>
                <a:latin typeface="Kokila" panose="020B0604020202020204" pitchFamily="34" charset="0"/>
                <a:cs typeface="Kokila" panose="020B0604020202020204" pitchFamily="34" charset="0"/>
              </a:rPr>
              <a:t>सामाजिक</a:t>
            </a:r>
            <a:r>
              <a:rPr lang="en-US" sz="2400" b="1" dirty="0">
                <a:solidFill>
                  <a:srgbClr val="FF0000"/>
                </a:solidFill>
                <a:latin typeface="Kokila" panose="020B0604020202020204" pitchFamily="34" charset="0"/>
                <a:cs typeface="Kokila" panose="020B0604020202020204" pitchFamily="34" charset="0"/>
              </a:rPr>
              <a:t> </a:t>
            </a:r>
            <a:r>
              <a:rPr lang="en-US" sz="2400" b="1" dirty="0" err="1">
                <a:solidFill>
                  <a:srgbClr val="FF0000"/>
                </a:solidFill>
                <a:latin typeface="Kokila" panose="020B0604020202020204" pitchFamily="34" charset="0"/>
                <a:cs typeface="Kokila" panose="020B0604020202020204" pitchFamily="34" charset="0"/>
              </a:rPr>
              <a:t>विषयों</a:t>
            </a:r>
            <a:r>
              <a:rPr lang="en-US" sz="2400" b="1" dirty="0">
                <a:solidFill>
                  <a:srgbClr val="FF0000"/>
                </a:solidFill>
                <a:latin typeface="Kokila" panose="020B0604020202020204" pitchFamily="34" charset="0"/>
                <a:cs typeface="Kokila" panose="020B0604020202020204" pitchFamily="34" charset="0"/>
              </a:rPr>
              <a:t> पर </a:t>
            </a:r>
            <a:r>
              <a:rPr lang="en-US" sz="2400" b="1" dirty="0" err="1">
                <a:solidFill>
                  <a:srgbClr val="FF0000"/>
                </a:solidFill>
                <a:latin typeface="Kokila" panose="020B0604020202020204" pitchFamily="34" charset="0"/>
                <a:cs typeface="Kokila" panose="020B0604020202020204" pitchFamily="34" charset="0"/>
              </a:rPr>
              <a:t>केंद्रित</a:t>
            </a:r>
            <a:r>
              <a:rPr lang="en-US" sz="2400" b="1" dirty="0">
                <a:solidFill>
                  <a:srgbClr val="FF0000"/>
                </a:solidFill>
                <a:latin typeface="Kokila" panose="020B0604020202020204" pitchFamily="34" charset="0"/>
                <a:cs typeface="Kokila" panose="020B0604020202020204" pitchFamily="34" charset="0"/>
              </a:rPr>
              <a:t> </a:t>
            </a:r>
            <a:r>
              <a:rPr lang="en-US" sz="2400" b="1" dirty="0" err="1">
                <a:solidFill>
                  <a:srgbClr val="FF0000"/>
                </a:solidFill>
                <a:latin typeface="Kokila" panose="020B0604020202020204" pitchFamily="34" charset="0"/>
                <a:cs typeface="Kokila" panose="020B0604020202020204" pitchFamily="34" charset="0"/>
              </a:rPr>
              <a:t>कंटेंट</a:t>
            </a:r>
            <a:r>
              <a:rPr lang="en-US" sz="2400" b="1" dirty="0">
                <a:solidFill>
                  <a:srgbClr val="FF0000"/>
                </a:solidFill>
                <a:latin typeface="Kokila" panose="020B0604020202020204" pitchFamily="34" charset="0"/>
                <a:cs typeface="Kokila" panose="020B0604020202020204" pitchFamily="34" charset="0"/>
              </a:rPr>
              <a:t>:</a:t>
            </a:r>
          </a:p>
          <a:p>
            <a:r>
              <a:rPr lang="en-US" sz="2400" b="1" dirty="0">
                <a:latin typeface="Kokila" panose="020B0604020202020204" pitchFamily="34" charset="0"/>
                <a:cs typeface="Kokila" panose="020B0604020202020204" pitchFamily="34" charset="0"/>
              </a:rPr>
              <a:t>यह यूट्यूब चैनल शिक्षा और समाज </a:t>
            </a:r>
            <a:r>
              <a:rPr lang="en-US" sz="2400" b="1" dirty="0" err="1">
                <a:latin typeface="Kokila" panose="020B0604020202020204" pitchFamily="34" charset="0"/>
                <a:cs typeface="Kokila" panose="020B0604020202020204" pitchFamily="34" charset="0"/>
              </a:rPr>
              <a:t>से</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जुड़ी</a:t>
            </a:r>
            <a:r>
              <a:rPr lang="en-US" sz="2400" b="1" dirty="0">
                <a:latin typeface="Kokila" panose="020B0604020202020204" pitchFamily="34" charset="0"/>
                <a:cs typeface="Kokila" panose="020B0604020202020204" pitchFamily="34" charset="0"/>
              </a:rPr>
              <a:t> विभिन्न </a:t>
            </a:r>
            <a:r>
              <a:rPr lang="en-US" sz="2400" b="1" dirty="0" err="1">
                <a:latin typeface="Kokila" panose="020B0604020202020204" pitchFamily="34" charset="0"/>
                <a:cs typeface="Kokila" panose="020B0604020202020204" pitchFamily="34" charset="0"/>
              </a:rPr>
              <a:t>गतिविधियों</a:t>
            </a:r>
            <a:r>
              <a:rPr lang="en-US" sz="2400" b="1" dirty="0">
                <a:latin typeface="Kokila" panose="020B0604020202020204" pitchFamily="34" charset="0"/>
                <a:cs typeface="Kokila" panose="020B0604020202020204" pitchFamily="34" charset="0"/>
              </a:rPr>
              <a:t> को समर्पित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 जहां विद्यार्थियों और अभिभावकों </a:t>
            </a:r>
            <a:r>
              <a:rPr lang="en-US" sz="2400" b="1" dirty="0" err="1">
                <a:latin typeface="Kokila" panose="020B0604020202020204" pitchFamily="34" charset="0"/>
                <a:cs typeface="Kokila" panose="020B0604020202020204" pitchFamily="34" charset="0"/>
              </a:rPr>
              <a:t>दोनों</a:t>
            </a:r>
            <a:r>
              <a:rPr lang="en-US" sz="2400" b="1" dirty="0">
                <a:latin typeface="Kokila" panose="020B0604020202020204" pitchFamily="34" charset="0"/>
                <a:cs typeface="Kokila" panose="020B0604020202020204" pitchFamily="34" charset="0"/>
              </a:rPr>
              <a:t> के लिए उपयोगी सामग्री उपलब्ध कराई जाती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a:t>
            </a:r>
          </a:p>
          <a:p>
            <a:endParaRPr lang="en-US" sz="2400" b="1" dirty="0">
              <a:latin typeface="Kokila" panose="020B0604020202020204" pitchFamily="34" charset="0"/>
              <a:cs typeface="Kokila" panose="020B0604020202020204" pitchFamily="34" charset="0"/>
            </a:endParaRPr>
          </a:p>
          <a:p>
            <a:r>
              <a:rPr lang="en-US" sz="2400" b="1" dirty="0" err="1">
                <a:solidFill>
                  <a:srgbClr val="FF0000"/>
                </a:solidFill>
                <a:latin typeface="Kokila" panose="020B0604020202020204" pitchFamily="34" charset="0"/>
                <a:cs typeface="Kokila" panose="020B0604020202020204" pitchFamily="34" charset="0"/>
              </a:rPr>
              <a:t>सक्रिय</a:t>
            </a:r>
            <a:r>
              <a:rPr lang="en-US" sz="2400" b="1" dirty="0">
                <a:solidFill>
                  <a:srgbClr val="FF0000"/>
                </a:solidFill>
                <a:latin typeface="Kokila" panose="020B0604020202020204" pitchFamily="34" charset="0"/>
                <a:cs typeface="Kokila" panose="020B0604020202020204" pitchFamily="34" charset="0"/>
              </a:rPr>
              <a:t> </a:t>
            </a:r>
            <a:r>
              <a:rPr lang="en-US" sz="2400" b="1" dirty="0" err="1">
                <a:solidFill>
                  <a:srgbClr val="FF0000"/>
                </a:solidFill>
                <a:latin typeface="Kokila" panose="020B0604020202020204" pitchFamily="34" charset="0"/>
                <a:cs typeface="Kokila" panose="020B0604020202020204" pitchFamily="34" charset="0"/>
              </a:rPr>
              <a:t>रूप</a:t>
            </a:r>
            <a:r>
              <a:rPr lang="en-US" sz="2400" b="1" dirty="0">
                <a:solidFill>
                  <a:srgbClr val="FF0000"/>
                </a:solidFill>
                <a:latin typeface="Kokila" panose="020B0604020202020204" pitchFamily="34" charset="0"/>
                <a:cs typeface="Kokila" panose="020B0604020202020204" pitchFamily="34" charset="0"/>
              </a:rPr>
              <a:t> </a:t>
            </a:r>
            <a:r>
              <a:rPr lang="en-US" sz="2400" b="1" dirty="0" err="1">
                <a:solidFill>
                  <a:srgbClr val="FF0000"/>
                </a:solidFill>
                <a:latin typeface="Kokila" panose="020B0604020202020204" pitchFamily="34" charset="0"/>
                <a:cs typeface="Kokila" panose="020B0604020202020204" pitchFamily="34" charset="0"/>
              </a:rPr>
              <a:t>से</a:t>
            </a:r>
            <a:r>
              <a:rPr lang="en-US" sz="2400" b="1" dirty="0">
                <a:solidFill>
                  <a:srgbClr val="FF0000"/>
                </a:solidFill>
                <a:latin typeface="Kokila" panose="020B0604020202020204" pitchFamily="34" charset="0"/>
                <a:cs typeface="Kokila" panose="020B0604020202020204" pitchFamily="34" charset="0"/>
              </a:rPr>
              <a:t> </a:t>
            </a:r>
            <a:r>
              <a:rPr lang="en-US" sz="2400" b="1" dirty="0" err="1">
                <a:solidFill>
                  <a:srgbClr val="FF0000"/>
                </a:solidFill>
                <a:latin typeface="Kokila" panose="020B0604020202020204" pitchFamily="34" charset="0"/>
                <a:cs typeface="Kokila" panose="020B0604020202020204" pitchFamily="34" charset="0"/>
              </a:rPr>
              <a:t>संचालित</a:t>
            </a:r>
            <a:r>
              <a:rPr lang="en-US" sz="2400" b="1" dirty="0">
                <a:solidFill>
                  <a:srgbClr val="FF0000"/>
                </a:solidFill>
                <a:latin typeface="Kokila" panose="020B0604020202020204" pitchFamily="34" charset="0"/>
                <a:cs typeface="Kokila" panose="020B0604020202020204" pitchFamily="34" charset="0"/>
              </a:rPr>
              <a:t> और </a:t>
            </a:r>
            <a:r>
              <a:rPr lang="en-US" sz="2400" b="1" dirty="0" err="1">
                <a:solidFill>
                  <a:srgbClr val="FF0000"/>
                </a:solidFill>
                <a:latin typeface="Kokila" panose="020B0604020202020204" pitchFamily="34" charset="0"/>
                <a:cs typeface="Kokila" panose="020B0604020202020204" pitchFamily="34" charset="0"/>
              </a:rPr>
              <a:t>समृद्ध</a:t>
            </a:r>
            <a:r>
              <a:rPr lang="en-US" sz="2400" b="1" dirty="0">
                <a:solidFill>
                  <a:srgbClr val="FF0000"/>
                </a:solidFill>
                <a:latin typeface="Kokila" panose="020B0604020202020204" pitchFamily="34" charset="0"/>
                <a:cs typeface="Kokila" panose="020B0604020202020204" pitchFamily="34" charset="0"/>
              </a:rPr>
              <a:t> </a:t>
            </a:r>
            <a:r>
              <a:rPr lang="en-US" sz="2400" b="1" dirty="0" err="1">
                <a:solidFill>
                  <a:srgbClr val="FF0000"/>
                </a:solidFill>
                <a:latin typeface="Kokila" panose="020B0604020202020204" pitchFamily="34" charset="0"/>
                <a:cs typeface="Kokila" panose="020B0604020202020204" pitchFamily="34" charset="0"/>
              </a:rPr>
              <a:t>वीडियो</a:t>
            </a:r>
            <a:r>
              <a:rPr lang="en-US" sz="2400" b="1" dirty="0">
                <a:solidFill>
                  <a:srgbClr val="FF0000"/>
                </a:solidFill>
                <a:latin typeface="Kokila" panose="020B0604020202020204" pitchFamily="34" charset="0"/>
                <a:cs typeface="Kokila" panose="020B0604020202020204" pitchFamily="34" charset="0"/>
              </a:rPr>
              <a:t> संग्रह:</a:t>
            </a:r>
          </a:p>
          <a:p>
            <a:r>
              <a:rPr lang="en-US" sz="2400" b="1" dirty="0">
                <a:latin typeface="Kokila" panose="020B0604020202020204" pitchFamily="34" charset="0"/>
                <a:cs typeface="Kokila" panose="020B0604020202020204" pitchFamily="34" charset="0"/>
              </a:rPr>
              <a:t>चैनल पर 50 </a:t>
            </a:r>
            <a:r>
              <a:rPr lang="en-US" sz="2400" b="1" dirty="0" err="1">
                <a:latin typeface="Kokila" panose="020B0604020202020204" pitchFamily="34" charset="0"/>
                <a:cs typeface="Kokila" panose="020B0604020202020204" pitchFamily="34" charset="0"/>
              </a:rPr>
              <a:t>से</a:t>
            </a:r>
            <a:r>
              <a:rPr lang="en-US" sz="2400" b="1" dirty="0">
                <a:latin typeface="Kokila" panose="020B0604020202020204" pitchFamily="34" charset="0"/>
                <a:cs typeface="Kokila" panose="020B0604020202020204" pitchFamily="34" charset="0"/>
              </a:rPr>
              <a:t> अधिक शिक्षाप्रद </a:t>
            </a:r>
            <a:r>
              <a:rPr lang="en-US" sz="2400" b="1" dirty="0" err="1">
                <a:latin typeface="Kokila" panose="020B0604020202020204" pitchFamily="34" charset="0"/>
                <a:cs typeface="Kokila" panose="020B0604020202020204" pitchFamily="34" charset="0"/>
              </a:rPr>
              <a:t>वीडियो</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सक्रिय</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रूप</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a:t>
            </a:r>
            <a:r>
              <a:rPr lang="en-US" sz="2400" b="1" dirty="0">
                <a:latin typeface="Kokila" panose="020B0604020202020204" pitchFamily="34" charset="0"/>
                <a:cs typeface="Kokila" panose="020B0604020202020204" pitchFamily="34" charset="0"/>
              </a:rPr>
              <a:t> अपलोड </a:t>
            </a:r>
            <a:r>
              <a:rPr lang="en-US" sz="2400" b="1" dirty="0" err="1">
                <a:latin typeface="Kokila" panose="020B0604020202020204" pitchFamily="34" charset="0"/>
                <a:cs typeface="Kokila" panose="020B0604020202020204" pitchFamily="34" charset="0"/>
              </a:rPr>
              <a:t>किए</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गए</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जिनमें</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शैक्षिक</a:t>
            </a:r>
            <a:r>
              <a:rPr lang="en-US" sz="2400" b="1" dirty="0">
                <a:latin typeface="Kokila" panose="020B0604020202020204" pitchFamily="34" charset="0"/>
                <a:cs typeface="Kokila" panose="020B0604020202020204" pitchFamily="34" charset="0"/>
              </a:rPr>
              <a:t> नवाचार, </a:t>
            </a:r>
            <a:r>
              <a:rPr lang="en-US" sz="2400" b="1" dirty="0" err="1">
                <a:latin typeface="Kokila" panose="020B0604020202020204" pitchFamily="34" charset="0"/>
                <a:cs typeface="Kokila" panose="020B0604020202020204" pitchFamily="34" charset="0"/>
              </a:rPr>
              <a:t>सामाजिक</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जागरूकता</a:t>
            </a:r>
            <a:r>
              <a:rPr lang="en-US" sz="2400" b="1" dirty="0">
                <a:latin typeface="Kokila" panose="020B0604020202020204" pitchFamily="34" charset="0"/>
                <a:cs typeface="Kokila" panose="020B0604020202020204" pitchFamily="34" charset="0"/>
              </a:rPr>
              <a:t> और </a:t>
            </a:r>
            <a:r>
              <a:rPr lang="en-US" sz="2400" b="1" dirty="0" err="1">
                <a:latin typeface="Kokila" panose="020B0604020202020204" pitchFamily="34" charset="0"/>
                <a:cs typeface="Kokila" panose="020B0604020202020204" pitchFamily="34" charset="0"/>
              </a:rPr>
              <a:t>कौशल</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विकास</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a:t>
            </a:r>
            <a:r>
              <a:rPr lang="en-US" sz="2400" b="1" dirty="0">
                <a:latin typeface="Kokila" panose="020B0604020202020204" pitchFamily="34" charset="0"/>
                <a:cs typeface="Kokila" panose="020B0604020202020204" pitchFamily="34" charset="0"/>
              </a:rPr>
              <a:t> संबंधित विषय </a:t>
            </a:r>
            <a:r>
              <a:rPr lang="en-US" sz="2400" b="1" dirty="0" err="1">
                <a:latin typeface="Kokila" panose="020B0604020202020204" pitchFamily="34" charset="0"/>
                <a:cs typeface="Kokila" panose="020B0604020202020204" pitchFamily="34" charset="0"/>
              </a:rPr>
              <a:t>शामिल</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a:t>
            </a:r>
          </a:p>
          <a:p>
            <a:endParaRPr lang="en-US" sz="20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46428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Diagonal Corners Rounded 75">
            <a:extLst>
              <a:ext uri="{FF2B5EF4-FFF2-40B4-BE49-F238E27FC236}">
                <a16:creationId xmlns:a16="http://schemas.microsoft.com/office/drawing/2014/main" id="{992D3F9F-68BB-4239-BCB6-D833DD7151B7}"/>
              </a:ext>
            </a:extLst>
          </p:cNvPr>
          <p:cNvSpPr/>
          <p:nvPr/>
        </p:nvSpPr>
        <p:spPr>
          <a:xfrm>
            <a:off x="3773459" y="2567713"/>
            <a:ext cx="4654920" cy="386407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40CFB1A-B3BF-4595-9E05-1CD9294859E2}"/>
              </a:ext>
            </a:extLst>
          </p:cNvPr>
          <p:cNvSpPr/>
          <p:nvPr/>
        </p:nvSpPr>
        <p:spPr>
          <a:xfrm>
            <a:off x="2226996" y="427704"/>
            <a:ext cx="9965003" cy="796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E85456AE-929C-4A79-B633-DA5AE29FB05E}"/>
              </a:ext>
            </a:extLst>
          </p:cNvPr>
          <p:cNvPicPr>
            <a:picLocks noChangeAspect="1"/>
          </p:cNvPicPr>
          <p:nvPr/>
        </p:nvPicPr>
        <p:blipFill>
          <a:blip r:embed="rId3"/>
          <a:stretch>
            <a:fillRect/>
          </a:stretch>
        </p:blipFill>
        <p:spPr>
          <a:xfrm>
            <a:off x="309345" y="300441"/>
            <a:ext cx="1165493" cy="1041505"/>
          </a:xfrm>
          <a:prstGeom prst="rect">
            <a:avLst/>
          </a:prstGeom>
        </p:spPr>
      </p:pic>
      <p:sp>
        <p:nvSpPr>
          <p:cNvPr id="54" name="Title 1">
            <a:extLst>
              <a:ext uri="{FF2B5EF4-FFF2-40B4-BE49-F238E27FC236}">
                <a16:creationId xmlns:a16="http://schemas.microsoft.com/office/drawing/2014/main" id="{134EB16A-55D8-49FA-8081-2AD8731BF571}"/>
              </a:ext>
            </a:extLst>
          </p:cNvPr>
          <p:cNvSpPr txBox="1">
            <a:spLocks/>
          </p:cNvSpPr>
          <p:nvPr/>
        </p:nvSpPr>
        <p:spPr>
          <a:xfrm>
            <a:off x="2629616" y="627169"/>
            <a:ext cx="9174506" cy="3904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dirty="0">
                <a:latin typeface="Kokila" panose="020B0604020202020204" pitchFamily="34" charset="0"/>
                <a:cs typeface="Kokila" panose="020B0604020202020204" pitchFamily="34" charset="0"/>
              </a:rPr>
              <a:t>अंतर्राष्ट्रीय महिला दिवस पर प्रेरणादायक माताओं की</a:t>
            </a:r>
            <a:r>
              <a:rPr lang="en-US" sz="3200" b="1" dirty="0">
                <a:latin typeface="Kokila" panose="020B0604020202020204" pitchFamily="34" charset="0"/>
                <a:cs typeface="Kokila" panose="020B0604020202020204" pitchFamily="34" charset="0"/>
              </a:rPr>
              <a:t> </a:t>
            </a:r>
            <a:r>
              <a:rPr lang="hi-IN" sz="3200" b="1" dirty="0">
                <a:latin typeface="Kokila" panose="020B0604020202020204" pitchFamily="34" charset="0"/>
                <a:cs typeface="Kokila" panose="020B0604020202020204" pitchFamily="34" charset="0"/>
              </a:rPr>
              <a:t>सहभागिता</a:t>
            </a:r>
            <a:endParaRPr lang="en-US" sz="3200" b="1" dirty="0">
              <a:latin typeface="Kokila" panose="020B0604020202020204" pitchFamily="34" charset="0"/>
              <a:cs typeface="Kokila" panose="020B0604020202020204" pitchFamily="34" charset="0"/>
            </a:endParaRPr>
          </a:p>
        </p:txBody>
      </p:sp>
      <p:sp>
        <p:nvSpPr>
          <p:cNvPr id="55" name="Arrow: Pentagon 54">
            <a:extLst>
              <a:ext uri="{FF2B5EF4-FFF2-40B4-BE49-F238E27FC236}">
                <a16:creationId xmlns:a16="http://schemas.microsoft.com/office/drawing/2014/main" id="{7170ECE7-7CB9-431B-B97A-3CA9EB400D77}"/>
              </a:ext>
            </a:extLst>
          </p:cNvPr>
          <p:cNvSpPr/>
          <p:nvPr/>
        </p:nvSpPr>
        <p:spPr>
          <a:xfrm rot="10800000">
            <a:off x="1715229" y="427701"/>
            <a:ext cx="438025" cy="79625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Online Media 10" title="#viralvideo अंतराष्ट्रीय महिला दिवस पर माता एवं महिला दक्षता बैठक आयोजित देंखे क्या हुआ विशेष#news #">
            <a:hlinkClick r:id="" action="ppaction://media"/>
            <a:extLst>
              <a:ext uri="{FF2B5EF4-FFF2-40B4-BE49-F238E27FC236}">
                <a16:creationId xmlns:a16="http://schemas.microsoft.com/office/drawing/2014/main" id="{2855FFD1-648C-4868-9FB5-8E40707F2BF8}"/>
              </a:ext>
            </a:extLst>
          </p:cNvPr>
          <p:cNvPicPr>
            <a:picLocks noRot="1" noChangeAspect="1"/>
          </p:cNvPicPr>
          <p:nvPr>
            <a:videoFile r:link="rId1"/>
          </p:nvPr>
        </p:nvPicPr>
        <p:blipFill>
          <a:blip r:embed="rId4"/>
          <a:stretch>
            <a:fillRect/>
          </a:stretch>
        </p:blipFill>
        <p:spPr>
          <a:xfrm>
            <a:off x="3323306" y="2943797"/>
            <a:ext cx="5584723" cy="3141407"/>
          </a:xfrm>
          <a:prstGeom prst="rect">
            <a:avLst/>
          </a:prstGeom>
          <a:ln w="76200">
            <a:solidFill>
              <a:schemeClr val="bg1"/>
            </a:solidFill>
          </a:ln>
        </p:spPr>
      </p:pic>
      <p:sp>
        <p:nvSpPr>
          <p:cNvPr id="2" name="Rectangle 1">
            <a:extLst>
              <a:ext uri="{FF2B5EF4-FFF2-40B4-BE49-F238E27FC236}">
                <a16:creationId xmlns:a16="http://schemas.microsoft.com/office/drawing/2014/main" id="{C0A4AE57-C773-4740-849E-B367B24738CF}"/>
              </a:ext>
            </a:extLst>
          </p:cNvPr>
          <p:cNvSpPr/>
          <p:nvPr/>
        </p:nvSpPr>
        <p:spPr>
          <a:xfrm>
            <a:off x="1715229" y="1581023"/>
            <a:ext cx="8756122" cy="830997"/>
          </a:xfrm>
          <a:prstGeom prst="rect">
            <a:avLst/>
          </a:prstGeom>
        </p:spPr>
        <p:txBody>
          <a:bodyPr wrap="square">
            <a:spAutoFit/>
          </a:bodyPr>
          <a:lstStyle/>
          <a:p>
            <a:pPr algn="ctr"/>
            <a:r>
              <a:rPr lang="en-US" sz="2400" b="1" dirty="0" err="1">
                <a:latin typeface="Kokila" panose="020B0604020202020204" pitchFamily="34" charset="0"/>
                <a:cs typeface="Kokila" panose="020B0604020202020204" pitchFamily="34" charset="0"/>
              </a:rPr>
              <a:t>अंतर्राष्ट्रीय</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महिला</a:t>
            </a:r>
            <a:r>
              <a:rPr lang="en-US" sz="2400" b="1" dirty="0">
                <a:latin typeface="Kokila" panose="020B0604020202020204" pitchFamily="34" charset="0"/>
                <a:cs typeface="Kokila" panose="020B0604020202020204" pitchFamily="34" charset="0"/>
              </a:rPr>
              <a:t> दिवस पर </a:t>
            </a:r>
            <a:r>
              <a:rPr lang="en-US" sz="2400" b="1" dirty="0" err="1">
                <a:latin typeface="Kokila" panose="020B0604020202020204" pitchFamily="34" charset="0"/>
                <a:cs typeface="Kokila" panose="020B0604020202020204" pitchFamily="34" charset="0"/>
              </a:rPr>
              <a:t>प्रेरणादायक</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माताओं</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सफल</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 और </a:t>
            </a:r>
            <a:r>
              <a:rPr lang="en-US" sz="2400" b="1" dirty="0" err="1">
                <a:latin typeface="Kokila" panose="020B0604020202020204" pitchFamily="34" charset="0"/>
                <a:cs typeface="Kokila" panose="020B0604020202020204" pitchFamily="34" charset="0"/>
              </a:rPr>
              <a:t>जिन्होंने</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अपने</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लक्ष्यों</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a:t>
            </a:r>
            <a:r>
              <a:rPr lang="en-US" sz="2400" b="1" dirty="0">
                <a:latin typeface="Kokila" panose="020B0604020202020204" pitchFamily="34" charset="0"/>
                <a:cs typeface="Kokila" panose="020B0604020202020204" pitchFamily="34" charset="0"/>
              </a:rPr>
              <a:t> प्राप्त </a:t>
            </a:r>
            <a:r>
              <a:rPr lang="en-US" sz="2400" b="1" dirty="0" err="1">
                <a:latin typeface="Kokila" panose="020B0604020202020204" pitchFamily="34" charset="0"/>
                <a:cs typeface="Kokila" panose="020B0604020202020204" pitchFamily="34" charset="0"/>
              </a:rPr>
              <a:t>किया</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उन्हें</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आमंत्रित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किया</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जाता</a:t>
            </a:r>
            <a:r>
              <a:rPr lang="en-US"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है</a:t>
            </a:r>
            <a:endParaRPr lang="en-US" sz="24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15023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521C-26C1-42CE-8633-BBE0979EB8CE}"/>
              </a:ext>
            </a:extLst>
          </p:cNvPr>
          <p:cNvSpPr txBox="1">
            <a:spLocks/>
          </p:cNvSpPr>
          <p:nvPr/>
        </p:nvSpPr>
        <p:spPr>
          <a:xfrm>
            <a:off x="4126374" y="3107988"/>
            <a:ext cx="3939252" cy="642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धन्यवाद </a:t>
            </a:r>
          </a:p>
        </p:txBody>
      </p:sp>
    </p:spTree>
    <p:extLst>
      <p:ext uri="{BB962C8B-B14F-4D97-AF65-F5344CB8AC3E}">
        <p14:creationId xmlns:p14="http://schemas.microsoft.com/office/powerpoint/2010/main" val="741748762"/>
      </p:ext>
    </p:extLst>
  </p:cSld>
  <p:clrMapOvr>
    <a:masterClrMapping/>
  </p:clrMapOvr>
</p:sld>
</file>

<file path=ppt/theme/theme1.xml><?xml version="1.0" encoding="utf-8"?>
<a:theme xmlns:a="http://schemas.openxmlformats.org/drawingml/2006/main" name="Office Theme">
  <a:themeElements>
    <a:clrScheme name="Custom 48">
      <a:dk1>
        <a:sysClr val="windowText" lastClr="000000"/>
      </a:dk1>
      <a:lt1>
        <a:sysClr val="window" lastClr="FFFFFF"/>
      </a:lt1>
      <a:dk2>
        <a:srgbClr val="44546A"/>
      </a:dk2>
      <a:lt2>
        <a:srgbClr val="E7E6E6"/>
      </a:lt2>
      <a:accent1>
        <a:srgbClr val="ED7D31"/>
      </a:accent1>
      <a:accent2>
        <a:srgbClr val="ED7D31"/>
      </a:accent2>
      <a:accent3>
        <a:srgbClr val="F4B183"/>
      </a:accent3>
      <a:accent4>
        <a:srgbClr val="F7CBA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576</Words>
  <Application>Microsoft Office PowerPoint</Application>
  <PresentationFormat>Widescreen</PresentationFormat>
  <Paragraphs>32</Paragraphs>
  <Slides>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Kokila</vt:lpstr>
      <vt:lpstr>Office Theme</vt:lpstr>
      <vt:lpstr>माता अभिभावक दक्षता मंथन बैठक </vt:lpstr>
      <vt:lpstr>उद्देश्य</vt:lpstr>
      <vt:lpstr>क्रियान्वयन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Lalbahadur</cp:lastModifiedBy>
  <cp:revision>91</cp:revision>
  <dcterms:created xsi:type="dcterms:W3CDTF">2025-07-08T08:59:13Z</dcterms:created>
  <dcterms:modified xsi:type="dcterms:W3CDTF">2025-08-14T08:41:28Z</dcterms:modified>
</cp:coreProperties>
</file>