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1"/>
  </p:notesMasterIdLst>
  <p:sldIdLst>
    <p:sldId id="257" r:id="rId2"/>
    <p:sldId id="321" r:id="rId3"/>
    <p:sldId id="322" r:id="rId4"/>
    <p:sldId id="323" r:id="rId5"/>
    <p:sldId id="299" r:id="rId6"/>
    <p:sldId id="324" r:id="rId7"/>
    <p:sldId id="284" r:id="rId8"/>
    <p:sldId id="305" r:id="rId9"/>
    <p:sldId id="281" r:id="rId10"/>
    <p:sldId id="303" r:id="rId11"/>
    <p:sldId id="279" r:id="rId12"/>
    <p:sldId id="308" r:id="rId13"/>
    <p:sldId id="282" r:id="rId14"/>
    <p:sldId id="280" r:id="rId15"/>
    <p:sldId id="272" r:id="rId16"/>
    <p:sldId id="273" r:id="rId17"/>
    <p:sldId id="311" r:id="rId18"/>
    <p:sldId id="319" r:id="rId19"/>
    <p:sldId id="269"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85" autoAdjust="0"/>
  </p:normalViewPr>
  <p:slideViewPr>
    <p:cSldViewPr>
      <p:cViewPr varScale="1">
        <p:scale>
          <a:sx n="78" d="100"/>
          <a:sy n="78" d="100"/>
        </p:scale>
        <p:origin x="1598" y="43"/>
      </p:cViewPr>
      <p:guideLst>
        <p:guide orient="horz" pos="2160"/>
        <p:guide pos="2880"/>
      </p:guideLst>
    </p:cSldViewPr>
  </p:slideViewPr>
  <p:outlineViewPr>
    <p:cViewPr>
      <p:scale>
        <a:sx n="33" d="100"/>
        <a:sy n="33" d="100"/>
      </p:scale>
      <p:origin x="72" y="9954"/>
    </p:cViewPr>
  </p:outlineViewPr>
  <p:notesTextViewPr>
    <p:cViewPr>
      <p:scale>
        <a:sx n="100" d="100"/>
        <a:sy n="100" d="100"/>
      </p:scale>
      <p:origin x="0" y="0"/>
    </p:cViewPr>
  </p:notesTextViewPr>
  <p:sorterViewPr>
    <p:cViewPr>
      <p:scale>
        <a:sx n="100" d="100"/>
        <a:sy n="100" d="100"/>
      </p:scale>
      <p:origin x="0" y="96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16" tIns="48308" rIns="96616" bIns="48308" rtlCol="0"/>
          <a:lstStyle>
            <a:lvl1pPr algn="r">
              <a:defRPr sz="1300"/>
            </a:lvl1pPr>
          </a:lstStyle>
          <a:p>
            <a:fld id="{317C3107-4B35-4D9E-9646-C6EB728BD146}" type="datetimeFigureOut">
              <a:rPr lang="en-US" smtClean="0"/>
              <a:pPr/>
              <a:t>8/14/2025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16" tIns="48308" rIns="96616" bIns="48308" rtlCol="0" anchor="b"/>
          <a:lstStyle>
            <a:lvl1pPr algn="r">
              <a:defRPr sz="1300"/>
            </a:lvl1pPr>
          </a:lstStyle>
          <a:p>
            <a:fld id="{3FC0DDF6-8531-4B4E-803F-E925CCB501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C0DDF6-8531-4B4E-803F-E925CCB5010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4AED5F80-893D-4995-A266-6906914E82A9}" type="datetimeFigureOut">
              <a:rPr lang="en-US" smtClean="0"/>
              <a:pPr/>
              <a:t>8/14/2025</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69EC95A-CDAE-4F2D-A8DD-CB1F1CAE67D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ED5F80-893D-4995-A266-6906914E82A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C95A-CDAE-4F2D-A8DD-CB1F1CAE67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ED5F80-893D-4995-A266-6906914E82A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C95A-CDAE-4F2D-A8DD-CB1F1CAE67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ED5F80-893D-4995-A266-6906914E82A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C95A-CDAE-4F2D-A8DD-CB1F1CAE67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AED5F80-893D-4995-A266-6906914E82A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C95A-CDAE-4F2D-A8DD-CB1F1CAE67D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ED5F80-893D-4995-A266-6906914E82A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EC95A-CDAE-4F2D-A8DD-CB1F1CAE67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ED5F80-893D-4995-A266-6906914E82A9}" type="datetimeFigureOut">
              <a:rPr lang="en-US" smtClean="0"/>
              <a:pPr/>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EC95A-CDAE-4F2D-A8DD-CB1F1CAE67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4AED5F80-893D-4995-A266-6906914E82A9}" type="datetimeFigureOut">
              <a:rPr lang="en-US" smtClean="0"/>
              <a:pPr/>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EC95A-CDAE-4F2D-A8DD-CB1F1CAE67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AED5F80-893D-4995-A266-6906914E82A9}" type="datetimeFigureOut">
              <a:rPr lang="en-US" smtClean="0"/>
              <a:pPr/>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EC95A-CDAE-4F2D-A8DD-CB1F1CAE67D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ED5F80-893D-4995-A266-6906914E82A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EC95A-CDAE-4F2D-A8DD-CB1F1CAE67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4AED5F80-893D-4995-A266-6906914E82A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EC95A-CDAE-4F2D-A8DD-CB1F1CAE67D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AED5F80-893D-4995-A266-6906914E82A9}" type="datetimeFigureOut">
              <a:rPr lang="en-US" smtClean="0"/>
              <a:pPr/>
              <a:t>8/14/2025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69EC95A-CDAE-4F2D-A8DD-CB1F1CAE67D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0688" cy="1264920"/>
          </a:xfrm>
        </p:spPr>
        <p:txBody>
          <a:bodyPr>
            <a:noAutofit/>
          </a:bodyPr>
          <a:lstStyle/>
          <a:p>
            <a:pPr algn="ctr"/>
            <a:r>
              <a:rPr lang="hi-IN" sz="5400" b="1">
                <a:solidFill>
                  <a:srgbClr val="C00000"/>
                </a:solidFill>
                <a:latin typeface="Kokila" panose="020B0604020202020204" pitchFamily="34" charset="0"/>
                <a:cs typeface="Kokila" panose="020B0604020202020204" pitchFamily="34" charset="0"/>
              </a:rPr>
              <a:t>खेल में लहराया परचम</a:t>
            </a:r>
            <a:endParaRPr lang="en-US" sz="5400" dirty="0">
              <a:latin typeface="Kokila" panose="020B0604020202020204" pitchFamily="34" charset="0"/>
              <a:cs typeface="Kokila" panose="020B0604020202020204" pitchFamily="34" charset="0"/>
            </a:endParaRPr>
          </a:p>
        </p:txBody>
      </p:sp>
      <p:pic>
        <p:nvPicPr>
          <p:cNvPr id="6" name="Content Placeholder 5" descr="1.jpg"/>
          <p:cNvPicPr>
            <a:picLocks noGrp="1" noChangeAspect="1"/>
          </p:cNvPicPr>
          <p:nvPr>
            <p:ph sz="half" idx="1"/>
          </p:nvPr>
        </p:nvPicPr>
        <p:blipFill>
          <a:blip r:embed="rId2"/>
          <a:stretch>
            <a:fillRect/>
          </a:stretch>
        </p:blipFill>
        <p:spPr>
          <a:xfrm>
            <a:off x="1066800" y="4343400"/>
            <a:ext cx="7866888"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WhatsApp Image 2022-08-24 at 1.54.03 PM.jpeg">
            <a:extLst>
              <a:ext uri="{FF2B5EF4-FFF2-40B4-BE49-F238E27FC236}">
                <a16:creationId xmlns:a16="http://schemas.microsoft.com/office/drawing/2014/main" id="{3630E101-2C63-D48A-E712-A72D5B4A634F}"/>
              </a:ext>
            </a:extLst>
          </p:cNvPr>
          <p:cNvPicPr>
            <a:picLocks noChangeAspect="1"/>
          </p:cNvPicPr>
          <p:nvPr/>
        </p:nvPicPr>
        <p:blipFill>
          <a:blip r:embed="rId3"/>
          <a:stretch>
            <a:fillRect/>
          </a:stretch>
        </p:blipFill>
        <p:spPr>
          <a:xfrm>
            <a:off x="6324600" y="1417320"/>
            <a:ext cx="2548787" cy="277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02311D28-1912-963E-4D70-6CB4A3197CE5}"/>
              </a:ext>
            </a:extLst>
          </p:cNvPr>
          <p:cNvSpPr txBox="1"/>
          <p:nvPr/>
        </p:nvSpPr>
        <p:spPr>
          <a:xfrm>
            <a:off x="1600200" y="2262989"/>
            <a:ext cx="4572000" cy="1384995"/>
          </a:xfrm>
          <a:prstGeom prst="rect">
            <a:avLst/>
          </a:prstGeom>
          <a:noFill/>
        </p:spPr>
        <p:txBody>
          <a:bodyPr wrap="square">
            <a:spAutoFit/>
          </a:bodyPr>
          <a:lstStyle/>
          <a:p>
            <a:pPr algn="just"/>
            <a:r>
              <a:rPr lang="hi-IN" sz="2800" b="1">
                <a:solidFill>
                  <a:schemeClr val="tx1"/>
                </a:solidFill>
                <a:latin typeface="Kokila" panose="020B0604020202020204" pitchFamily="34" charset="0"/>
                <a:cs typeface="Kokila" panose="020B0604020202020204" pitchFamily="34" charset="0"/>
              </a:rPr>
              <a:t>राजेश कुमार वर्मा </a:t>
            </a:r>
            <a:endParaRPr lang="en-US" sz="2800" b="1">
              <a:solidFill>
                <a:schemeClr val="tx1"/>
              </a:solidFill>
              <a:latin typeface="Kokila" panose="020B0604020202020204" pitchFamily="34" charset="0"/>
              <a:cs typeface="Kokila" panose="020B0604020202020204" pitchFamily="34" charset="0"/>
            </a:endParaRPr>
          </a:p>
          <a:p>
            <a:pPr algn="just"/>
            <a:r>
              <a:rPr lang="hi-IN" sz="2800" b="1">
                <a:solidFill>
                  <a:schemeClr val="tx1"/>
                </a:solidFill>
                <a:latin typeface="Kokila" panose="020B0604020202020204" pitchFamily="34" charset="0"/>
                <a:cs typeface="Kokila" panose="020B0604020202020204" pitchFamily="34" charset="0"/>
              </a:rPr>
              <a:t>( प्रधानाध्यापक , प्रा0 वि0 अजीजपुर) </a:t>
            </a:r>
          </a:p>
          <a:p>
            <a:pPr algn="just"/>
            <a:r>
              <a:rPr lang="hi-IN" sz="2800" b="1">
                <a:solidFill>
                  <a:schemeClr val="tx1"/>
                </a:solidFill>
                <a:latin typeface="Kokila" panose="020B0604020202020204" pitchFamily="34" charset="0"/>
                <a:cs typeface="Kokila" panose="020B0604020202020204" pitchFamily="34" charset="0"/>
              </a:rPr>
              <a:t>वि</a:t>
            </a:r>
            <a:r>
              <a:rPr lang="en-US" sz="2800" b="1">
                <a:solidFill>
                  <a:schemeClr val="tx1"/>
                </a:solidFill>
                <a:latin typeface="Kokila" panose="020B0604020202020204" pitchFamily="34" charset="0"/>
                <a:cs typeface="Kokila" panose="020B0604020202020204" pitchFamily="34" charset="0"/>
              </a:rPr>
              <a:t>0</a:t>
            </a:r>
            <a:r>
              <a:rPr lang="hi-IN" sz="2800" b="1">
                <a:solidFill>
                  <a:schemeClr val="tx1"/>
                </a:solidFill>
                <a:latin typeface="Kokila" panose="020B0604020202020204" pitchFamily="34" charset="0"/>
                <a:cs typeface="Kokila" panose="020B0604020202020204" pitchFamily="34" charset="0"/>
              </a:rPr>
              <a:t> क्षे</a:t>
            </a:r>
            <a:r>
              <a:rPr lang="en-US" sz="2800" b="1">
                <a:solidFill>
                  <a:schemeClr val="tx1"/>
                </a:solidFill>
                <a:latin typeface="Kokila" panose="020B0604020202020204" pitchFamily="34" charset="0"/>
                <a:cs typeface="Kokila" panose="020B0604020202020204" pitchFamily="34" charset="0"/>
              </a:rPr>
              <a:t>0 </a:t>
            </a:r>
            <a:r>
              <a:rPr lang="hi-IN" sz="2800" b="1">
                <a:solidFill>
                  <a:schemeClr val="tx1"/>
                </a:solidFill>
                <a:latin typeface="Kokila" panose="020B0604020202020204" pitchFamily="34" charset="0"/>
                <a:cs typeface="Kokila" panose="020B0604020202020204" pitchFamily="34" charset="0"/>
              </a:rPr>
              <a:t> –फखरपुर, जपनद- बहराइच </a:t>
            </a:r>
            <a:endParaRPr lang="en-US" sz="2800"/>
          </a:p>
        </p:txBody>
      </p:sp>
      <p:pic>
        <p:nvPicPr>
          <p:cNvPr id="4" name="Picture 3">
            <a:extLst>
              <a:ext uri="{FF2B5EF4-FFF2-40B4-BE49-F238E27FC236}">
                <a16:creationId xmlns:a16="http://schemas.microsoft.com/office/drawing/2014/main" id="{525662A0-4C26-A93B-E016-C403B1EE1CDF}"/>
              </a:ext>
            </a:extLst>
          </p:cNvPr>
          <p:cNvPicPr>
            <a:picLocks noChangeAspect="1"/>
          </p:cNvPicPr>
          <p:nvPr/>
        </p:nvPicPr>
        <p:blipFill>
          <a:blip r:embed="rId4"/>
          <a:stretch>
            <a:fillRect/>
          </a:stretch>
        </p:blipFill>
        <p:spPr>
          <a:xfrm>
            <a:off x="7543347" y="189269"/>
            <a:ext cx="1420491" cy="12280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hatsApp Image 2022-08-23 at 6.07.06 PM.jpeg"/>
          <p:cNvPicPr>
            <a:picLocks noGrp="1" noChangeAspect="1"/>
          </p:cNvPicPr>
          <p:nvPr>
            <p:ph sz="half" idx="1"/>
          </p:nvPr>
        </p:nvPicPr>
        <p:blipFill>
          <a:blip r:embed="rId2"/>
          <a:stretch>
            <a:fillRect/>
          </a:stretch>
        </p:blipFill>
        <p:spPr>
          <a:xfrm>
            <a:off x="1524000" y="3990639"/>
            <a:ext cx="3276600" cy="2791161"/>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1295400" y="990600"/>
            <a:ext cx="6172200" cy="1173480"/>
          </a:xfrm>
        </p:spPr>
        <p:txBody>
          <a:bodyPr>
            <a:noAutofit/>
          </a:bodyPr>
          <a:lstStyle/>
          <a:p>
            <a:pPr algn="ctr"/>
            <a:r>
              <a:rPr lang="en-US" sz="2800" b="1" dirty="0">
                <a:solidFill>
                  <a:schemeClr val="tx1"/>
                </a:solidFill>
                <a:effectLst/>
                <a:latin typeface="Kokila" panose="020B0604020202020204" pitchFamily="34" charset="0"/>
                <a:cs typeface="Kokila" panose="020B0604020202020204" pitchFamily="34" charset="0"/>
              </a:rPr>
              <a:t>K D SINGH BABU STADIUM </a:t>
            </a:r>
            <a:r>
              <a:rPr lang="hi-IN" sz="2800" b="1" dirty="0">
                <a:solidFill>
                  <a:schemeClr val="tx1"/>
                </a:solidFill>
                <a:effectLst/>
                <a:latin typeface="Kokila" panose="020B0604020202020204" pitchFamily="34" charset="0"/>
                <a:cs typeface="Kokila" panose="020B0604020202020204" pitchFamily="34" charset="0"/>
              </a:rPr>
              <a:t>में आयोजित अन्तर जनपदीय जूडो प्रतियोगिता में </a:t>
            </a:r>
            <a:r>
              <a:rPr lang="en-US" sz="2800" b="1" dirty="0">
                <a:solidFill>
                  <a:schemeClr val="tx1"/>
                </a:solidFill>
                <a:effectLst/>
                <a:latin typeface="Kokila" panose="020B0604020202020204" pitchFamily="34" charset="0"/>
                <a:cs typeface="Kokila" panose="020B0604020202020204" pitchFamily="34" charset="0"/>
              </a:rPr>
              <a:t>8 </a:t>
            </a:r>
            <a:r>
              <a:rPr lang="hi-IN" sz="2800" b="1" dirty="0">
                <a:solidFill>
                  <a:schemeClr val="tx1"/>
                </a:solidFill>
                <a:effectLst/>
                <a:latin typeface="Kokila" panose="020B0604020202020204" pitchFamily="34" charset="0"/>
                <a:cs typeface="Kokila" panose="020B0604020202020204" pitchFamily="34" charset="0"/>
              </a:rPr>
              <a:t>स्वर्ण, </a:t>
            </a:r>
            <a:r>
              <a:rPr lang="en-US" sz="2800" b="1" dirty="0">
                <a:solidFill>
                  <a:schemeClr val="tx1"/>
                </a:solidFill>
                <a:effectLst/>
                <a:latin typeface="Kokila" panose="020B0604020202020204" pitchFamily="34" charset="0"/>
                <a:cs typeface="Kokila" panose="020B0604020202020204" pitchFamily="34" charset="0"/>
              </a:rPr>
              <a:t>1</a:t>
            </a:r>
            <a:r>
              <a:rPr lang="hi-IN" sz="2800" b="1" dirty="0">
                <a:solidFill>
                  <a:schemeClr val="tx1"/>
                </a:solidFill>
                <a:effectLst/>
                <a:latin typeface="Kokila" panose="020B0604020202020204" pitchFamily="34" charset="0"/>
                <a:cs typeface="Kokila" panose="020B0604020202020204" pitchFamily="34" charset="0"/>
              </a:rPr>
              <a:t> रजत और </a:t>
            </a:r>
            <a:r>
              <a:rPr lang="en-US" sz="2800" b="1" dirty="0">
                <a:solidFill>
                  <a:schemeClr val="tx1"/>
                </a:solidFill>
                <a:effectLst/>
                <a:latin typeface="Kokila" panose="020B0604020202020204" pitchFamily="34" charset="0"/>
                <a:cs typeface="Kokila" panose="020B0604020202020204" pitchFamily="34" charset="0"/>
              </a:rPr>
              <a:t>2 </a:t>
            </a:r>
            <a:r>
              <a:rPr lang="hi-IN" sz="2800" b="1" dirty="0">
                <a:solidFill>
                  <a:schemeClr val="tx1"/>
                </a:solidFill>
                <a:effectLst/>
                <a:latin typeface="Kokila" panose="020B0604020202020204" pitchFamily="34" charset="0"/>
                <a:cs typeface="Kokila" panose="020B0604020202020204" pitchFamily="34" charset="0"/>
              </a:rPr>
              <a:t>कांस्य पदक विद्यालय </a:t>
            </a:r>
            <a:r>
              <a:rPr lang="hi-IN" sz="2800" b="1">
                <a:solidFill>
                  <a:schemeClr val="tx1"/>
                </a:solidFill>
                <a:effectLst/>
                <a:latin typeface="Kokila" panose="020B0604020202020204" pitchFamily="34" charset="0"/>
                <a:cs typeface="Kokila" panose="020B0604020202020204" pitchFamily="34" charset="0"/>
              </a:rPr>
              <a:t>के विद्यार्थियों ने </a:t>
            </a:r>
            <a:r>
              <a:rPr lang="hi-IN" sz="2800" b="1" dirty="0">
                <a:solidFill>
                  <a:schemeClr val="tx1"/>
                </a:solidFill>
                <a:effectLst/>
                <a:latin typeface="Kokila" panose="020B0604020202020204" pitchFamily="34" charset="0"/>
                <a:cs typeface="Kokila" panose="020B0604020202020204" pitchFamily="34" charset="0"/>
              </a:rPr>
              <a:t>प्राप्त किया </a:t>
            </a:r>
            <a:endParaRPr lang="en-US" sz="2800" b="1" dirty="0">
              <a:solidFill>
                <a:schemeClr val="tx1"/>
              </a:solidFill>
              <a:effectLst/>
              <a:latin typeface="Kokila" panose="020B0604020202020204" pitchFamily="34" charset="0"/>
              <a:cs typeface="Kokila" panose="020B0604020202020204" pitchFamily="34" charset="0"/>
            </a:endParaRPr>
          </a:p>
        </p:txBody>
      </p:sp>
      <p:pic>
        <p:nvPicPr>
          <p:cNvPr id="5" name="Content Placeholder 4" descr="WhatsApp Image 2022-08-23 at 6.03.28 PM.jpeg"/>
          <p:cNvPicPr>
            <a:picLocks noGrp="1" noChangeAspect="1"/>
          </p:cNvPicPr>
          <p:nvPr>
            <p:ph sz="half" idx="1"/>
          </p:nvPr>
        </p:nvPicPr>
        <p:blipFill>
          <a:blip r:embed="rId3"/>
          <a:stretch>
            <a:fillRect/>
          </a:stretch>
        </p:blipFill>
        <p:spPr>
          <a:xfrm>
            <a:off x="5029200" y="3990639"/>
            <a:ext cx="3962400" cy="2791161"/>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85DDB802-8CC6-9F1F-2238-A9812900D74C}"/>
              </a:ext>
            </a:extLst>
          </p:cNvPr>
          <p:cNvPicPr>
            <a:picLocks noChangeAspect="1"/>
          </p:cNvPicPr>
          <p:nvPr/>
        </p:nvPicPr>
        <p:blipFill>
          <a:blip r:embed="rId4"/>
          <a:stretch>
            <a:fillRect/>
          </a:stretch>
        </p:blipFill>
        <p:spPr>
          <a:xfrm>
            <a:off x="7571109" y="249872"/>
            <a:ext cx="1420491" cy="14814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4736592" cy="1143000"/>
          </a:xfrm>
        </p:spPr>
        <p:txBody>
          <a:bodyPr>
            <a:noAutofit/>
          </a:bodyPr>
          <a:lstStyle/>
          <a:p>
            <a:pPr algn="just"/>
            <a:r>
              <a:rPr lang="hi-IN" sz="2800" b="1">
                <a:solidFill>
                  <a:schemeClr val="tx1"/>
                </a:solidFill>
                <a:effectLst/>
                <a:latin typeface="Kokila" panose="020B0604020202020204" pitchFamily="34" charset="0"/>
                <a:cs typeface="Kokila" panose="020B0604020202020204" pitchFamily="34" charset="0"/>
              </a:rPr>
              <a:t>विद्यालय में जूडो का कैम्प चलता है जिसके द्वारा बच्चे माध्यमिक ओपन बेसिक तथा युवा कल्याण में अब तक </a:t>
            </a:r>
            <a:r>
              <a:rPr lang="en-US" sz="2800" b="1">
                <a:solidFill>
                  <a:schemeClr val="tx1"/>
                </a:solidFill>
                <a:effectLst/>
                <a:latin typeface="Kokila" panose="020B0604020202020204" pitchFamily="34" charset="0"/>
                <a:cs typeface="Kokila" panose="020B0604020202020204" pitchFamily="34" charset="0"/>
              </a:rPr>
              <a:t>50 </a:t>
            </a:r>
            <a:r>
              <a:rPr lang="hi-IN" sz="2800" b="1">
                <a:solidFill>
                  <a:schemeClr val="tx1"/>
                </a:solidFill>
                <a:effectLst/>
                <a:latin typeface="Kokila" panose="020B0604020202020204" pitchFamily="34" charset="0"/>
                <a:cs typeface="Kokila" panose="020B0604020202020204" pitchFamily="34" charset="0"/>
              </a:rPr>
              <a:t>मेडल प्राप्त कर चुके हैं.</a:t>
            </a:r>
            <a:endParaRPr lang="en-US" sz="2800" b="1" dirty="0">
              <a:solidFill>
                <a:schemeClr val="tx1"/>
              </a:solidFill>
              <a:effectLst/>
              <a:latin typeface="Kokila" panose="020B0604020202020204" pitchFamily="34" charset="0"/>
              <a:cs typeface="Kokila" panose="020B0604020202020204" pitchFamily="34" charset="0"/>
            </a:endParaRPr>
          </a:p>
        </p:txBody>
      </p:sp>
      <p:sp>
        <p:nvSpPr>
          <p:cNvPr id="35842" name="AutoShape 2" descr="blob:https://web.whatsapp.com/4b1be78a-8c29-4e29-b02b-2a3000988ce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blob:https://web.whatsapp.com/4b1be78a-8c29-4e29-b02b-2a3000988ce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5" name="Picture 5" descr="E:\DOWNLOAD\WhatsApp Image 2024-08-20 at 6.25.22 PM.jpeg"/>
          <p:cNvPicPr>
            <a:picLocks noGrp="1" noChangeAspect="1" noChangeArrowheads="1"/>
          </p:cNvPicPr>
          <p:nvPr>
            <p:ph sz="half" idx="2"/>
          </p:nvPr>
        </p:nvPicPr>
        <p:blipFill>
          <a:blip r:embed="rId2"/>
          <a:srcRect/>
          <a:stretch>
            <a:fillRect/>
          </a:stretch>
        </p:blipFill>
        <p:spPr bwMode="auto">
          <a:xfrm>
            <a:off x="1219200" y="1752600"/>
            <a:ext cx="1823734" cy="2743200"/>
          </a:xfrm>
          <a:prstGeom prst="rect">
            <a:avLst/>
          </a:prstGeom>
          <a:ln w="88900" cap="sq" cmpd="thickThin">
            <a:solidFill>
              <a:srgbClr val="000000"/>
            </a:solidFill>
            <a:prstDash val="solid"/>
            <a:miter lim="800000"/>
          </a:ln>
          <a:effectLst>
            <a:innerShdw blurRad="76200">
              <a:srgbClr val="000000"/>
            </a:innerShdw>
          </a:effectLst>
        </p:spPr>
      </p:pic>
      <p:pic>
        <p:nvPicPr>
          <p:cNvPr id="35846" name="Picture 6" descr="E:\DOWNLOAD\WhatsApp Image 2024-08-20 at 6.35.45 PM (1).jpeg"/>
          <p:cNvPicPr>
            <a:picLocks noChangeAspect="1" noChangeArrowheads="1"/>
          </p:cNvPicPr>
          <p:nvPr/>
        </p:nvPicPr>
        <p:blipFill>
          <a:blip r:embed="rId3"/>
          <a:srcRect t="24138" b="37069"/>
          <a:stretch>
            <a:fillRect/>
          </a:stretch>
        </p:blipFill>
        <p:spPr bwMode="auto">
          <a:xfrm>
            <a:off x="3352800" y="3886200"/>
            <a:ext cx="3182112" cy="2743200"/>
          </a:xfrm>
          <a:prstGeom prst="rect">
            <a:avLst/>
          </a:prstGeom>
          <a:ln w="88900" cap="sq" cmpd="thickThin">
            <a:solidFill>
              <a:srgbClr val="000000"/>
            </a:solidFill>
            <a:prstDash val="solid"/>
            <a:miter lim="800000"/>
          </a:ln>
          <a:effectLst>
            <a:innerShdw blurRad="76200">
              <a:srgbClr val="000000"/>
            </a:innerShdw>
          </a:effectLst>
        </p:spPr>
      </p:pic>
      <p:pic>
        <p:nvPicPr>
          <p:cNvPr id="35847" name="Picture 7" descr="E:\DOWNLOAD\WhatsApp Image 2024-08-20 at 6.35.45 PM.jpeg"/>
          <p:cNvPicPr>
            <a:picLocks noChangeAspect="1" noChangeArrowheads="1"/>
          </p:cNvPicPr>
          <p:nvPr/>
        </p:nvPicPr>
        <p:blipFill>
          <a:blip r:embed="rId4"/>
          <a:srcRect t="18966" b="21552"/>
          <a:stretch>
            <a:fillRect/>
          </a:stretch>
        </p:blipFill>
        <p:spPr bwMode="auto">
          <a:xfrm>
            <a:off x="6781800" y="1752600"/>
            <a:ext cx="2075290" cy="27432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34F3EE8A-F8C2-6845-477E-2044FC3879DC}"/>
              </a:ext>
            </a:extLst>
          </p:cNvPr>
          <p:cNvPicPr>
            <a:picLocks noChangeAspect="1"/>
          </p:cNvPicPr>
          <p:nvPr/>
        </p:nvPicPr>
        <p:blipFill>
          <a:blip r:embed="rId5"/>
          <a:stretch>
            <a:fillRect/>
          </a:stretch>
        </p:blipFill>
        <p:spPr>
          <a:xfrm>
            <a:off x="7436599" y="7937"/>
            <a:ext cx="1420491" cy="14814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324600" cy="1676400"/>
          </a:xfrm>
        </p:spPr>
        <p:txBody>
          <a:bodyPr>
            <a:normAutofit fontScale="90000"/>
          </a:bodyPr>
          <a:lstStyle/>
          <a:p>
            <a:r>
              <a:rPr lang="hi-IN" sz="3200" b="1" dirty="0">
                <a:solidFill>
                  <a:schemeClr val="tx1"/>
                </a:solidFill>
                <a:effectLst/>
                <a:latin typeface="Kokila" panose="020B0604020202020204" pitchFamily="34" charset="0"/>
                <a:cs typeface="Kokila" panose="020B0604020202020204" pitchFamily="34" charset="0"/>
              </a:rPr>
              <a:t>सांसद खेल स्पर्धा में विद्यालय के छात्रों ने विभिन्न खेलों में तीन बार जीतकर</a:t>
            </a:r>
            <a:r>
              <a:rPr lang="en-US" sz="3200" b="1" dirty="0">
                <a:solidFill>
                  <a:schemeClr val="tx1"/>
                </a:solidFill>
                <a:effectLst/>
                <a:latin typeface="Kokila" panose="020B0604020202020204" pitchFamily="34" charset="0"/>
                <a:cs typeface="Kokila" panose="020B0604020202020204" pitchFamily="34" charset="0"/>
              </a:rPr>
              <a:t> 200000.00 </a:t>
            </a:r>
            <a:r>
              <a:rPr lang="hi-IN" sz="3200" b="1" dirty="0">
                <a:solidFill>
                  <a:schemeClr val="tx1"/>
                </a:solidFill>
                <a:effectLst/>
                <a:latin typeface="Kokila" panose="020B0604020202020204" pitchFamily="34" charset="0"/>
                <a:cs typeface="Kokila" panose="020B0604020202020204" pitchFamily="34" charset="0"/>
              </a:rPr>
              <a:t>की नगद धनराशि तथा </a:t>
            </a:r>
            <a:r>
              <a:rPr lang="en-US" sz="3200" b="1" dirty="0">
                <a:solidFill>
                  <a:schemeClr val="tx1"/>
                </a:solidFill>
                <a:effectLst/>
                <a:latin typeface="Kokila" panose="020B0604020202020204" pitchFamily="34" charset="0"/>
                <a:cs typeface="Kokila" panose="020B0604020202020204" pitchFamily="34" charset="0"/>
              </a:rPr>
              <a:t>200</a:t>
            </a:r>
            <a:r>
              <a:rPr lang="hi-IN" sz="3200" b="1" dirty="0">
                <a:solidFill>
                  <a:schemeClr val="tx1"/>
                </a:solidFill>
                <a:effectLst/>
                <a:latin typeface="Kokila" panose="020B0604020202020204" pitchFamily="34" charset="0"/>
                <a:cs typeface="Kokila" panose="020B0604020202020204" pitchFamily="34" charset="0"/>
              </a:rPr>
              <a:t> ट्रैक शूट प्राप्त किया </a:t>
            </a:r>
            <a:br>
              <a:rPr lang="en-US" sz="3200" dirty="0"/>
            </a:br>
            <a:endParaRPr lang="en-US" sz="3200" dirty="0"/>
          </a:p>
        </p:txBody>
      </p:sp>
      <p:pic>
        <p:nvPicPr>
          <p:cNvPr id="4" name="Content Placeholder 3" descr="WhatsApp Image 2022-08-23 at 6.39.19 PM.jpeg"/>
          <p:cNvPicPr>
            <a:picLocks noGrp="1" noChangeAspect="1"/>
          </p:cNvPicPr>
          <p:nvPr>
            <p:ph idx="1"/>
          </p:nvPr>
        </p:nvPicPr>
        <p:blipFill>
          <a:blip r:embed="rId2"/>
          <a:stretch>
            <a:fillRect/>
          </a:stretch>
        </p:blipFill>
        <p:spPr>
          <a:xfrm>
            <a:off x="1066800" y="1524000"/>
            <a:ext cx="7867650" cy="5029199"/>
          </a:xfrm>
        </p:spPr>
      </p:pic>
      <p:pic>
        <p:nvPicPr>
          <p:cNvPr id="3" name="Picture 2">
            <a:extLst>
              <a:ext uri="{FF2B5EF4-FFF2-40B4-BE49-F238E27FC236}">
                <a16:creationId xmlns:a16="http://schemas.microsoft.com/office/drawing/2014/main" id="{EB7AF6C9-70C3-DFB0-5B0E-372F9E6C04B3}"/>
              </a:ext>
            </a:extLst>
          </p:cNvPr>
          <p:cNvPicPr>
            <a:picLocks noChangeAspect="1"/>
          </p:cNvPicPr>
          <p:nvPr/>
        </p:nvPicPr>
        <p:blipFill>
          <a:blip r:embed="rId3"/>
          <a:stretch>
            <a:fillRect/>
          </a:stretch>
        </p:blipFill>
        <p:spPr>
          <a:xfrm>
            <a:off x="7545914" y="-9832"/>
            <a:ext cx="1420491" cy="14814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5943600" cy="990600"/>
          </a:xfrm>
        </p:spPr>
        <p:txBody>
          <a:bodyPr>
            <a:normAutofit fontScale="90000"/>
          </a:bodyPr>
          <a:lstStyle/>
          <a:p>
            <a:pPr algn="ctr"/>
            <a:r>
              <a:rPr lang="hi-IN" sz="3100" b="1" dirty="0">
                <a:effectLst/>
                <a:latin typeface="Kokila" panose="020B0604020202020204" pitchFamily="34" charset="0"/>
                <a:cs typeface="Kokila" panose="020B0604020202020204" pitchFamily="34" charset="0"/>
              </a:rPr>
              <a:t>माध्यमिक द्वारा आयोजित खो – खो प्रतियोगिता  में बेसिक शिक्षा के छात्रों को भी प्रतिभाग का अवसर मिलने पर विद्यालय के बच्चों का  प्रदेश स्तर तक विजयी होने पर राष्ट्रीय स्तर के लिए चयन </a:t>
            </a:r>
            <a:br>
              <a:rPr lang="en-US" sz="3200" dirty="0"/>
            </a:br>
            <a:endParaRPr lang="en-US" sz="3200" dirty="0"/>
          </a:p>
        </p:txBody>
      </p:sp>
      <p:pic>
        <p:nvPicPr>
          <p:cNvPr id="6" name="Content Placeholder 5" descr="WhatsApp Image 2020-08-21 at 11.11.32 AM (2).jpeg"/>
          <p:cNvPicPr>
            <a:picLocks noGrp="1" noChangeAspect="1"/>
          </p:cNvPicPr>
          <p:nvPr>
            <p:ph sz="half" idx="1"/>
          </p:nvPr>
        </p:nvPicPr>
        <p:blipFill>
          <a:blip r:embed="rId2"/>
          <a:stretch>
            <a:fillRect/>
          </a:stretch>
        </p:blipFill>
        <p:spPr>
          <a:xfrm>
            <a:off x="1281545" y="2438400"/>
            <a:ext cx="3671455" cy="3733800"/>
          </a:xfrm>
          <a:prstGeom prst="rect">
            <a:avLst/>
          </a:prstGeom>
          <a:ln w="88900" cap="sq" cmpd="thickThin">
            <a:solidFill>
              <a:srgbClr val="000000"/>
            </a:solidFill>
            <a:prstDash val="solid"/>
            <a:miter lim="800000"/>
          </a:ln>
          <a:effectLst>
            <a:innerShdw blurRad="76200">
              <a:srgbClr val="000000"/>
            </a:innerShdw>
          </a:effectLst>
        </p:spPr>
      </p:pic>
      <p:pic>
        <p:nvPicPr>
          <p:cNvPr id="7" name="Content Placeholder 6" descr="WhatsApp Image 2020-08-21 at 11.11.32 AM (1).jpeg"/>
          <p:cNvPicPr>
            <a:picLocks noGrp="1" noChangeAspect="1"/>
          </p:cNvPicPr>
          <p:nvPr>
            <p:ph sz="half" idx="2"/>
          </p:nvPr>
        </p:nvPicPr>
        <p:blipFill>
          <a:blip r:embed="rId3"/>
          <a:stretch>
            <a:fillRect/>
          </a:stretch>
        </p:blipFill>
        <p:spPr>
          <a:xfrm>
            <a:off x="5181600" y="2438400"/>
            <a:ext cx="3394364" cy="37338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8281FC56-DA9E-C1CA-15BA-E4E194B83764}"/>
              </a:ext>
            </a:extLst>
          </p:cNvPr>
          <p:cNvPicPr>
            <a:picLocks noChangeAspect="1"/>
          </p:cNvPicPr>
          <p:nvPr/>
        </p:nvPicPr>
        <p:blipFill>
          <a:blip r:embed="rId4"/>
          <a:stretch>
            <a:fillRect/>
          </a:stretch>
        </p:blipFill>
        <p:spPr>
          <a:xfrm>
            <a:off x="7443154" y="97472"/>
            <a:ext cx="1420491" cy="14814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400800" cy="1905000"/>
          </a:xfrm>
        </p:spPr>
        <p:txBody>
          <a:bodyPr>
            <a:normAutofit/>
          </a:bodyPr>
          <a:lstStyle/>
          <a:p>
            <a:pPr algn="ctr"/>
            <a:r>
              <a:rPr lang="hi-IN" sz="3200" b="1" dirty="0">
                <a:effectLst/>
                <a:latin typeface="Kokila" panose="020B0604020202020204" pitchFamily="34" charset="0"/>
                <a:cs typeface="Kokila" panose="020B0604020202020204" pitchFamily="34" charset="0"/>
              </a:rPr>
              <a:t>माध्यमिक द्वारा आयोजित सांस्कृतिक कार्यक्रम में बेसिक शिक्षा के छात्रों को भी प्रतिभाग का अवसर मिलने पर विद्यालय </a:t>
            </a:r>
            <a:r>
              <a:rPr lang="hi-IN" sz="3200" b="1">
                <a:effectLst/>
                <a:latin typeface="Kokila" panose="020B0604020202020204" pitchFamily="34" charset="0"/>
                <a:cs typeface="Kokila" panose="020B0604020202020204" pitchFamily="34" charset="0"/>
              </a:rPr>
              <a:t>के बच्चे</a:t>
            </a:r>
            <a:r>
              <a:rPr lang="en-US" sz="3200" b="1">
                <a:effectLst/>
                <a:latin typeface="Kokila" panose="020B0604020202020204" pitchFamily="34" charset="0"/>
                <a:cs typeface="Kokila" panose="020B0604020202020204" pitchFamily="34" charset="0"/>
              </a:rPr>
              <a:t>,</a:t>
            </a:r>
            <a:r>
              <a:rPr lang="hi-IN" sz="3200" b="1">
                <a:effectLst/>
                <a:latin typeface="Kokila" panose="020B0604020202020204" pitchFamily="34" charset="0"/>
                <a:cs typeface="Kokila" panose="020B0604020202020204" pitchFamily="34" charset="0"/>
              </a:rPr>
              <a:t> </a:t>
            </a:r>
            <a:r>
              <a:rPr lang="hi-IN" sz="3200" b="1" dirty="0">
                <a:effectLst/>
                <a:latin typeface="Kokila" panose="020B0604020202020204" pitchFamily="34" charset="0"/>
                <a:cs typeface="Kokila" panose="020B0604020202020204" pitchFamily="34" charset="0"/>
              </a:rPr>
              <a:t>मंडल स्तर तक विजयी</a:t>
            </a:r>
            <a:endParaRPr lang="en-US" sz="3200" b="1" dirty="0">
              <a:effectLst/>
              <a:latin typeface="Kokila" panose="020B0604020202020204" pitchFamily="34" charset="0"/>
              <a:cs typeface="Kokila" panose="020B0604020202020204" pitchFamily="34" charset="0"/>
            </a:endParaRPr>
          </a:p>
        </p:txBody>
      </p:sp>
      <p:pic>
        <p:nvPicPr>
          <p:cNvPr id="4" name="Content Placeholder 3" descr="WhatsApp Image 2020-08-21 at 11.21.04 AM.jpeg"/>
          <p:cNvPicPr>
            <a:picLocks noGrp="1" noChangeAspect="1"/>
          </p:cNvPicPr>
          <p:nvPr>
            <p:ph idx="1"/>
          </p:nvPr>
        </p:nvPicPr>
        <p:blipFill>
          <a:blip r:embed="rId2"/>
          <a:stretch>
            <a:fillRect/>
          </a:stretch>
        </p:blipFill>
        <p:spPr>
          <a:xfrm>
            <a:off x="1066800" y="1981200"/>
            <a:ext cx="8153400" cy="4953000"/>
          </a:xfrm>
        </p:spPr>
      </p:pic>
      <p:pic>
        <p:nvPicPr>
          <p:cNvPr id="3" name="Picture 2">
            <a:extLst>
              <a:ext uri="{FF2B5EF4-FFF2-40B4-BE49-F238E27FC236}">
                <a16:creationId xmlns:a16="http://schemas.microsoft.com/office/drawing/2014/main" id="{696CA77F-D3FD-07B9-6159-4EA268D3E204}"/>
              </a:ext>
            </a:extLst>
          </p:cNvPr>
          <p:cNvPicPr>
            <a:picLocks noChangeAspect="1"/>
          </p:cNvPicPr>
          <p:nvPr/>
        </p:nvPicPr>
        <p:blipFill>
          <a:blip r:embed="rId3"/>
          <a:stretch>
            <a:fillRect/>
          </a:stretch>
        </p:blipFill>
        <p:spPr>
          <a:xfrm>
            <a:off x="7315200" y="152400"/>
            <a:ext cx="1420491" cy="14814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019800" cy="1828800"/>
          </a:xfrm>
        </p:spPr>
        <p:txBody>
          <a:bodyPr>
            <a:noAutofit/>
          </a:bodyPr>
          <a:lstStyle/>
          <a:p>
            <a:pPr algn="just"/>
            <a:r>
              <a:rPr lang="hi-IN" sz="2800" b="1" dirty="0">
                <a:effectLst/>
                <a:latin typeface="Kokila" panose="020B0604020202020204" pitchFamily="34" charset="0"/>
                <a:cs typeface="Kokila" panose="020B0604020202020204" pitchFamily="34" charset="0"/>
              </a:rPr>
              <a:t>जिला स्तरीय क्रीड़ा प्रतियोगिता में लगातार नौ  बार विजयी टीम में लगभग 80% अंक प्राथमिक विद्यालय अजीजपुर के छात्रों द्वारा अर्जित किया गया </a:t>
            </a:r>
            <a:endParaRPr lang="en-US" sz="2800" b="1" dirty="0">
              <a:effectLst/>
              <a:latin typeface="Kokila" panose="020B0604020202020204" pitchFamily="34" charset="0"/>
              <a:cs typeface="Kokila" panose="020B0604020202020204" pitchFamily="34" charset="0"/>
            </a:endParaRPr>
          </a:p>
        </p:txBody>
      </p:sp>
      <p:pic>
        <p:nvPicPr>
          <p:cNvPr id="4" name="Content Placeholder 3" descr="WhatsApp Image 2020-08-21 at 1.03.30 AM.jpeg"/>
          <p:cNvPicPr>
            <a:picLocks noGrp="1" noChangeAspect="1"/>
          </p:cNvPicPr>
          <p:nvPr>
            <p:ph idx="1"/>
          </p:nvPr>
        </p:nvPicPr>
        <p:blipFill>
          <a:blip r:embed="rId3"/>
          <a:stretch>
            <a:fillRect/>
          </a:stretch>
        </p:blipFill>
        <p:spPr>
          <a:xfrm>
            <a:off x="990600" y="1905000"/>
            <a:ext cx="8153400" cy="49530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B909C319-DE41-7AC1-EF90-50567011E914}"/>
              </a:ext>
            </a:extLst>
          </p:cNvPr>
          <p:cNvPicPr>
            <a:picLocks noChangeAspect="1"/>
          </p:cNvPicPr>
          <p:nvPr/>
        </p:nvPicPr>
        <p:blipFill>
          <a:blip r:embed="rId4"/>
          <a:stretch>
            <a:fillRect/>
          </a:stretch>
        </p:blipFill>
        <p:spPr>
          <a:xfrm>
            <a:off x="7315200" y="228600"/>
            <a:ext cx="1420491" cy="14814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5486400" cy="914400"/>
          </a:xfrm>
        </p:spPr>
        <p:txBody>
          <a:bodyPr>
            <a:noAutofit/>
          </a:bodyPr>
          <a:lstStyle/>
          <a:p>
            <a:r>
              <a:rPr lang="hi-IN" sz="3200" b="1" dirty="0">
                <a:effectLst/>
                <a:latin typeface="Kokila" panose="020B0604020202020204" pitchFamily="34" charset="0"/>
                <a:cs typeface="Kokila" panose="020B0604020202020204" pitchFamily="34" charset="0"/>
              </a:rPr>
              <a:t>मंडल स्तरीय प्रतियोगिता में </a:t>
            </a:r>
            <a:r>
              <a:rPr lang="en-US" sz="3200" b="1" dirty="0">
                <a:effectLst/>
                <a:latin typeface="Kokila" panose="020B0604020202020204" pitchFamily="34" charset="0"/>
                <a:cs typeface="Kokila" panose="020B0604020202020204" pitchFamily="34" charset="0"/>
              </a:rPr>
              <a:t>6</a:t>
            </a:r>
            <a:r>
              <a:rPr lang="hi-IN" sz="3200" b="1" dirty="0">
                <a:effectLst/>
                <a:latin typeface="Kokila" panose="020B0604020202020204" pitchFamily="34" charset="0"/>
                <a:cs typeface="Kokila" panose="020B0604020202020204" pitchFamily="34" charset="0"/>
              </a:rPr>
              <a:t> बार विजेता जिसमें आधे से अधिक अंक विद्यालय के बच्चों द्वारा ही अर्जित किये गए I </a:t>
            </a:r>
            <a:endParaRPr lang="en-US" sz="3200" b="1" dirty="0">
              <a:effectLst/>
              <a:latin typeface="Kokila" panose="020B0604020202020204" pitchFamily="34" charset="0"/>
              <a:cs typeface="Kokila" panose="020B0604020202020204" pitchFamily="34" charset="0"/>
            </a:endParaRPr>
          </a:p>
        </p:txBody>
      </p:sp>
      <p:pic>
        <p:nvPicPr>
          <p:cNvPr id="4" name="Content Placeholder 3" descr="WhatsApp Image 2020-08-21 at 1.27.38 AM.jpeg"/>
          <p:cNvPicPr>
            <a:picLocks noGrp="1" noChangeAspect="1"/>
          </p:cNvPicPr>
          <p:nvPr>
            <p:ph idx="1"/>
          </p:nvPr>
        </p:nvPicPr>
        <p:blipFill>
          <a:blip r:embed="rId2"/>
          <a:stretch>
            <a:fillRect/>
          </a:stretch>
        </p:blipFill>
        <p:spPr>
          <a:xfrm>
            <a:off x="1066800" y="1930160"/>
            <a:ext cx="6934200" cy="477544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ADAAEA52-2926-B949-AF27-F40E69E7308A}"/>
              </a:ext>
            </a:extLst>
          </p:cNvPr>
          <p:cNvPicPr>
            <a:picLocks noChangeAspect="1"/>
          </p:cNvPicPr>
          <p:nvPr/>
        </p:nvPicPr>
        <p:blipFill>
          <a:blip r:embed="rId3"/>
          <a:stretch>
            <a:fillRect/>
          </a:stretch>
        </p:blipFill>
        <p:spPr>
          <a:xfrm>
            <a:off x="7366954" y="122903"/>
            <a:ext cx="1420491" cy="148145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5867400" cy="1417638"/>
          </a:xfrm>
        </p:spPr>
        <p:txBody>
          <a:bodyPr>
            <a:noAutofit/>
          </a:bodyPr>
          <a:lstStyle/>
          <a:p>
            <a:pPr algn="just"/>
            <a:r>
              <a:rPr lang="hi-IN" sz="3200" b="1" dirty="0">
                <a:effectLst/>
                <a:latin typeface="Kokila" panose="020B0604020202020204" pitchFamily="34" charset="0"/>
                <a:cs typeface="Kokila" panose="020B0604020202020204" pitchFamily="34" charset="0"/>
              </a:rPr>
              <a:t>भारत विकास परिषद बहराइच ने विद्यालय के बच्चों की विभिन्न उपलब्धियों को देखते हुए विद्यालय को गोद लिया </a:t>
            </a:r>
            <a:endParaRPr lang="en-US" sz="3200" b="1" dirty="0">
              <a:effectLst/>
              <a:latin typeface="Kokila" panose="020B0604020202020204" pitchFamily="34" charset="0"/>
              <a:cs typeface="Kokila" panose="020B0604020202020204" pitchFamily="34" charset="0"/>
            </a:endParaRPr>
          </a:p>
        </p:txBody>
      </p:sp>
      <p:pic>
        <p:nvPicPr>
          <p:cNvPr id="4" name="Content Placeholder 3" descr="WhatsApp Image 2022-08-23 at 7.08.20 PM.jpeg"/>
          <p:cNvPicPr>
            <a:picLocks noGrp="1" noChangeAspect="1"/>
          </p:cNvPicPr>
          <p:nvPr>
            <p:ph idx="1"/>
          </p:nvPr>
        </p:nvPicPr>
        <p:blipFill>
          <a:blip r:embed="rId2"/>
          <a:stretch>
            <a:fillRect/>
          </a:stretch>
        </p:blipFill>
        <p:spPr>
          <a:xfrm>
            <a:off x="1371600" y="1905000"/>
            <a:ext cx="7238999" cy="4343400"/>
          </a:xfrm>
        </p:spPr>
      </p:pic>
      <p:pic>
        <p:nvPicPr>
          <p:cNvPr id="3" name="Picture 2">
            <a:extLst>
              <a:ext uri="{FF2B5EF4-FFF2-40B4-BE49-F238E27FC236}">
                <a16:creationId xmlns:a16="http://schemas.microsoft.com/office/drawing/2014/main" id="{94BCF53C-FCF6-0221-623B-9B36C6C63AD3}"/>
              </a:ext>
            </a:extLst>
          </p:cNvPr>
          <p:cNvPicPr>
            <a:picLocks noChangeAspect="1"/>
          </p:cNvPicPr>
          <p:nvPr/>
        </p:nvPicPr>
        <p:blipFill>
          <a:blip r:embed="rId3"/>
          <a:stretch>
            <a:fillRect/>
          </a:stretch>
        </p:blipFill>
        <p:spPr>
          <a:xfrm>
            <a:off x="7467600" y="76200"/>
            <a:ext cx="1420491" cy="14814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hi-IN" sz="6000" b="1" dirty="0">
                <a:solidFill>
                  <a:schemeClr val="tx1"/>
                </a:solidFill>
                <a:latin typeface="Kokila" panose="020B0604020202020204" pitchFamily="34" charset="0"/>
                <a:cs typeface="Kokila" panose="020B0604020202020204" pitchFamily="34" charset="0"/>
              </a:rPr>
              <a:t>प्रशस्ति – पत्र </a:t>
            </a:r>
            <a:endParaRPr lang="en-US" sz="6000" b="1" dirty="0">
              <a:solidFill>
                <a:schemeClr val="tx1"/>
              </a:solidFill>
              <a:latin typeface="Kokila" panose="020B0604020202020204" pitchFamily="34" charset="0"/>
              <a:cs typeface="Kokila" panose="020B0604020202020204" pitchFamily="34" charset="0"/>
            </a:endParaRPr>
          </a:p>
        </p:txBody>
      </p:sp>
      <p:pic>
        <p:nvPicPr>
          <p:cNvPr id="9" name="Content Placeholder 8" descr="8.jpg"/>
          <p:cNvPicPr>
            <a:picLocks noGrp="1" noChangeAspect="1"/>
          </p:cNvPicPr>
          <p:nvPr>
            <p:ph idx="1"/>
          </p:nvPr>
        </p:nvPicPr>
        <p:blipFill>
          <a:blip r:embed="rId2"/>
          <a:stretch>
            <a:fillRect/>
          </a:stretch>
        </p:blipFill>
        <p:spPr>
          <a:xfrm>
            <a:off x="1143000" y="2362200"/>
            <a:ext cx="3845821" cy="4191000"/>
          </a:xfrm>
        </p:spPr>
      </p:pic>
      <p:pic>
        <p:nvPicPr>
          <p:cNvPr id="10" name="Picture 9" descr="9.jpg"/>
          <p:cNvPicPr>
            <a:picLocks noChangeAspect="1"/>
          </p:cNvPicPr>
          <p:nvPr/>
        </p:nvPicPr>
        <p:blipFill>
          <a:blip r:embed="rId3"/>
          <a:stretch>
            <a:fillRect/>
          </a:stretch>
        </p:blipFill>
        <p:spPr>
          <a:xfrm>
            <a:off x="5029200" y="2538248"/>
            <a:ext cx="3962400" cy="1728952"/>
          </a:xfrm>
          <a:prstGeom prst="rect">
            <a:avLst/>
          </a:prstGeom>
        </p:spPr>
      </p:pic>
      <p:pic>
        <p:nvPicPr>
          <p:cNvPr id="12" name="Picture 11" descr="10.jpg"/>
          <p:cNvPicPr>
            <a:picLocks noChangeAspect="1"/>
          </p:cNvPicPr>
          <p:nvPr/>
        </p:nvPicPr>
        <p:blipFill>
          <a:blip r:embed="rId4"/>
          <a:stretch>
            <a:fillRect/>
          </a:stretch>
        </p:blipFill>
        <p:spPr>
          <a:xfrm>
            <a:off x="5029200" y="4319752"/>
            <a:ext cx="3962400" cy="2309648"/>
          </a:xfrm>
          <a:prstGeom prst="rect">
            <a:avLst/>
          </a:prstGeom>
        </p:spPr>
      </p:pic>
      <p:pic>
        <p:nvPicPr>
          <p:cNvPr id="3" name="Picture 2">
            <a:extLst>
              <a:ext uri="{FF2B5EF4-FFF2-40B4-BE49-F238E27FC236}">
                <a16:creationId xmlns:a16="http://schemas.microsoft.com/office/drawing/2014/main" id="{BCBE046B-2A68-9E88-C198-85EB9CEC5F94}"/>
              </a:ext>
            </a:extLst>
          </p:cNvPr>
          <p:cNvPicPr>
            <a:picLocks noChangeAspect="1"/>
          </p:cNvPicPr>
          <p:nvPr/>
        </p:nvPicPr>
        <p:blipFill>
          <a:blip r:embed="rId5"/>
          <a:stretch>
            <a:fillRect/>
          </a:stretch>
        </p:blipFill>
        <p:spPr>
          <a:xfrm>
            <a:off x="7513197" y="408463"/>
            <a:ext cx="1420491" cy="148145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688081"/>
            <a:ext cx="8229600" cy="1143000"/>
          </a:xfrm>
        </p:spPr>
        <p:txBody>
          <a:bodyPr>
            <a:noAutofit/>
          </a:bodyPr>
          <a:lstStyle/>
          <a:p>
            <a:r>
              <a:rPr lang="hi-IN" sz="9600" dirty="0">
                <a:latin typeface="Arial" pitchFamily="34" charset="0"/>
                <a:cs typeface="Arial" pitchFamily="34" charset="0"/>
              </a:rPr>
              <a:t>धन्यवाद </a:t>
            </a:r>
            <a:endParaRPr lang="en-US" sz="9600" dirty="0">
              <a:latin typeface="Arial" pitchFamily="34" charset="0"/>
              <a:cs typeface="Arial" pitchFamily="34" charset="0"/>
            </a:endParaRPr>
          </a:p>
        </p:txBody>
      </p:sp>
      <p:pic>
        <p:nvPicPr>
          <p:cNvPr id="9" name="Content Placeholder 8" descr="WhatsApp Image 2020-08-21 at 4.03.28 PM.jpeg"/>
          <p:cNvPicPr>
            <a:picLocks noGrp="1" noChangeAspect="1"/>
          </p:cNvPicPr>
          <p:nvPr>
            <p:ph sz="quarter" idx="2"/>
          </p:nvPr>
        </p:nvPicPr>
        <p:blipFill>
          <a:blip r:embed="rId2"/>
          <a:stretch>
            <a:fillRect/>
          </a:stretch>
        </p:blipFill>
        <p:spPr>
          <a:xfrm>
            <a:off x="170098" y="1981199"/>
            <a:ext cx="3792302" cy="3352800"/>
          </a:xfrm>
          <a:prstGeom prst="rect">
            <a:avLst/>
          </a:prstGeom>
          <a:ln w="88900" cap="sq" cmpd="thickThin">
            <a:solidFill>
              <a:srgbClr val="000000"/>
            </a:solidFill>
            <a:prstDash val="solid"/>
            <a:miter lim="800000"/>
          </a:ln>
          <a:effectLst>
            <a:innerShdw blurRad="76200">
              <a:srgbClr val="000000"/>
            </a:innerShdw>
          </a:effectLst>
        </p:spPr>
      </p:pic>
      <p:pic>
        <p:nvPicPr>
          <p:cNvPr id="10" name="Content Placeholder 9" descr="WhatsApp Image 2020-08-21 at 4.08.21 PM.jpeg"/>
          <p:cNvPicPr>
            <a:picLocks noGrp="1" noChangeAspect="1"/>
          </p:cNvPicPr>
          <p:nvPr>
            <p:ph sz="quarter" idx="4"/>
          </p:nvPr>
        </p:nvPicPr>
        <p:blipFill>
          <a:blip r:embed="rId3"/>
          <a:stretch>
            <a:fillRect/>
          </a:stretch>
        </p:blipFill>
        <p:spPr>
          <a:xfrm>
            <a:off x="4800600" y="1981200"/>
            <a:ext cx="3285298" cy="33528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E97B9EF2-3EC1-79AE-100A-B9FB31B5A7B6}"/>
              </a:ext>
            </a:extLst>
          </p:cNvPr>
          <p:cNvPicPr>
            <a:picLocks noChangeAspect="1"/>
          </p:cNvPicPr>
          <p:nvPr/>
        </p:nvPicPr>
        <p:blipFill>
          <a:blip r:embed="rId4"/>
          <a:stretch>
            <a:fillRect/>
          </a:stretch>
        </p:blipFill>
        <p:spPr>
          <a:xfrm>
            <a:off x="7543800" y="145663"/>
            <a:ext cx="1426588" cy="14814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3474CC-1931-6E26-24AD-7D54C365AD37}"/>
              </a:ext>
            </a:extLst>
          </p:cNvPr>
          <p:cNvSpPr txBox="1"/>
          <p:nvPr/>
        </p:nvSpPr>
        <p:spPr>
          <a:xfrm>
            <a:off x="1752600" y="1981200"/>
            <a:ext cx="6781800" cy="4031873"/>
          </a:xfrm>
          <a:prstGeom prst="rect">
            <a:avLst/>
          </a:prstGeom>
          <a:noFill/>
        </p:spPr>
        <p:txBody>
          <a:bodyPr wrap="square">
            <a:spAutoFit/>
          </a:bodyPr>
          <a:lstStyle/>
          <a:p>
            <a:endParaRPr lang="en-US" sz="3200" b="1">
              <a:latin typeface="Kokila" panose="020B0604020202020204" pitchFamily="34" charset="0"/>
              <a:cs typeface="Kokila" panose="020B0604020202020204" pitchFamily="34" charset="0"/>
            </a:endParaRPr>
          </a:p>
          <a:p>
            <a:r>
              <a:rPr lang="hi-IN" sz="3200" b="1">
                <a:solidFill>
                  <a:schemeClr val="tx1"/>
                </a:solidFill>
                <a:effectLst/>
                <a:latin typeface="Kokila" panose="020B0604020202020204" pitchFamily="34" charset="0"/>
                <a:cs typeface="Kokila" panose="020B0604020202020204" pitchFamily="34" charset="0"/>
              </a:rPr>
              <a:t>खेल बच्चों में सामाजिकता व समन्वयन की भावना का विकास करने का सशक्त माध्यम है इसलिए शिक्षक ने फिट </a:t>
            </a:r>
            <a:r>
              <a:rPr lang="hi-IN" sz="3200" b="1">
                <a:latin typeface="Kokila" panose="020B0604020202020204" pitchFamily="34" charset="0"/>
                <a:cs typeface="Kokila" panose="020B0604020202020204" pitchFamily="34" charset="0"/>
              </a:rPr>
              <a:t>इण्डिया मूवमेन्ट एवं खेलो इण्डिया से प्रेरित होकर बच्चों के अन्दर छिपी प्रतिभा को खेल कौशलों के माध्यम से एक प्लेटफार्म देने का प्रयास किया जिससे सभी बच्चे मानसिक रूप से शैक्षिक क्रियाकलापों के साथ खेलों में एक अलग पहचान बना सकें।</a:t>
            </a:r>
            <a:endParaRPr lang="en-US" sz="3200" b="1"/>
          </a:p>
        </p:txBody>
      </p:sp>
      <p:sp>
        <p:nvSpPr>
          <p:cNvPr id="9" name="TextBox 8">
            <a:extLst>
              <a:ext uri="{FF2B5EF4-FFF2-40B4-BE49-F238E27FC236}">
                <a16:creationId xmlns:a16="http://schemas.microsoft.com/office/drawing/2014/main" id="{6A6AD339-9A16-142B-2D1C-D7290457D051}"/>
              </a:ext>
            </a:extLst>
          </p:cNvPr>
          <p:cNvSpPr txBox="1"/>
          <p:nvPr/>
        </p:nvSpPr>
        <p:spPr>
          <a:xfrm>
            <a:off x="1943100" y="685799"/>
            <a:ext cx="5257800" cy="769441"/>
          </a:xfrm>
          <a:prstGeom prst="rect">
            <a:avLst/>
          </a:prstGeom>
          <a:noFill/>
        </p:spPr>
        <p:txBody>
          <a:bodyPr wrap="square" rtlCol="0">
            <a:spAutoFit/>
          </a:bodyPr>
          <a:lstStyle/>
          <a:p>
            <a:pPr algn="ctr"/>
            <a:r>
              <a:rPr lang="hi-IN" sz="4400" b="1">
                <a:latin typeface="Kokila" panose="020B0604020202020204" pitchFamily="34" charset="0"/>
                <a:cs typeface="Kokila" panose="020B0604020202020204" pitchFamily="34" charset="0"/>
              </a:rPr>
              <a:t>खेल के क्षेत्र में एक प्रयास</a:t>
            </a:r>
            <a:endParaRPr lang="en-US" sz="4400" b="1">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DFFCF790-3192-9714-FDA0-BB6F37E18E76}"/>
              </a:ext>
            </a:extLst>
          </p:cNvPr>
          <p:cNvPicPr>
            <a:picLocks noChangeAspect="1"/>
          </p:cNvPicPr>
          <p:nvPr/>
        </p:nvPicPr>
        <p:blipFill>
          <a:blip r:embed="rId2"/>
          <a:stretch>
            <a:fillRect/>
          </a:stretch>
        </p:blipFill>
        <p:spPr>
          <a:xfrm>
            <a:off x="7543800" y="236764"/>
            <a:ext cx="1420491" cy="1481456"/>
          </a:xfrm>
          <a:prstGeom prst="rect">
            <a:avLst/>
          </a:prstGeom>
        </p:spPr>
      </p:pic>
    </p:spTree>
    <p:extLst>
      <p:ext uri="{BB962C8B-B14F-4D97-AF65-F5344CB8AC3E}">
        <p14:creationId xmlns:p14="http://schemas.microsoft.com/office/powerpoint/2010/main" val="141807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293818-D8C4-79B5-A809-40DFCC01495F}"/>
              </a:ext>
            </a:extLst>
          </p:cNvPr>
          <p:cNvSpPr txBox="1"/>
          <p:nvPr/>
        </p:nvSpPr>
        <p:spPr>
          <a:xfrm>
            <a:off x="1143000" y="1366421"/>
            <a:ext cx="8001000" cy="5262979"/>
          </a:xfrm>
          <a:prstGeom prst="rect">
            <a:avLst/>
          </a:prstGeom>
          <a:noFill/>
        </p:spPr>
        <p:txBody>
          <a:bodyPr wrap="square">
            <a:spAutoFit/>
          </a:bodyPr>
          <a:lstStyle/>
          <a:p>
            <a:r>
              <a:rPr lang="en-US" sz="2800" b="1">
                <a:latin typeface="Kokila" panose="020B0604020202020204" pitchFamily="34" charset="0"/>
                <a:cs typeface="Kokila" panose="020B0604020202020204" pitchFamily="34" charset="0"/>
              </a:rPr>
              <a:t>शिक्षक ने अपने विद्यालय के सीनियर विद्यार्थियों के साथ मिलकर खेलों, प्रसिद्ध खिलाड़ियों के प्रेरक प्रसंग आदि को प्रार्थना सभा का एक आवश्यक अंग बनाया।</a:t>
            </a:r>
            <a:endParaRPr lang="hi-IN" sz="2800" b="1">
              <a:latin typeface="Kokila" panose="020B0604020202020204" pitchFamily="34" charset="0"/>
              <a:cs typeface="Kokila" panose="020B0604020202020204" pitchFamily="34" charset="0"/>
            </a:endParaRPr>
          </a:p>
          <a:p>
            <a:endParaRPr lang="hi-IN" sz="2800" b="1">
              <a:latin typeface="Kokila" panose="020B0604020202020204" pitchFamily="34" charset="0"/>
              <a:cs typeface="Kokila" panose="020B0604020202020204" pitchFamily="34" charset="0"/>
            </a:endParaRPr>
          </a:p>
          <a:p>
            <a:r>
              <a:rPr lang="en-US" sz="2800" b="1">
                <a:latin typeface="Kokila" panose="020B0604020202020204" pitchFamily="34" charset="0"/>
                <a:cs typeface="Kokila" panose="020B0604020202020204" pitchFamily="34" charset="0"/>
              </a:rPr>
              <a:t> प्रतिदिन प्रार्थना सभा में योगा के साथ संगीत और वाद्ययंत्रों के माध्यम से बच्चों को जोड़ा गया। खेल और योग उनकी दैनिक दिनचर्या का आवश्यक अंग बन गये। अंतिम दो वादन तथा शनिवार को पूरे दिन बच्चों को न केवल रूचि आधारित खेल खिलाये जाते हैं, वरन् उसमें पारगंत बनाया जाता है।</a:t>
            </a:r>
            <a:endParaRPr lang="hi-IN" sz="2800" b="1">
              <a:latin typeface="Kokila" panose="020B0604020202020204" pitchFamily="34" charset="0"/>
              <a:cs typeface="Kokila" panose="020B0604020202020204" pitchFamily="34" charset="0"/>
            </a:endParaRPr>
          </a:p>
          <a:p>
            <a:endParaRPr lang="hi-IN" sz="2800" b="1">
              <a:latin typeface="Kokila" panose="020B0604020202020204" pitchFamily="34" charset="0"/>
              <a:cs typeface="Kokila" panose="020B0604020202020204" pitchFamily="34" charset="0"/>
            </a:endParaRPr>
          </a:p>
          <a:p>
            <a:r>
              <a:rPr lang="en-US" sz="2800" b="1">
                <a:latin typeface="Kokila" panose="020B0604020202020204" pitchFamily="34" charset="0"/>
                <a:cs typeface="Kokila" panose="020B0604020202020204" pitchFamily="34" charset="0"/>
              </a:rPr>
              <a:t> इस कार्य में शिक्षक द्वारा प्रारम्भ में खेल कोचों की मदद ली गयी। वर्तमान में प्रदेश व राष्ट्रीय स्तर पर स्थान अर्जित कर चुके पुरातन छात्र नियमित सहयोग प्रदान कर रहे हैं।</a:t>
            </a:r>
          </a:p>
        </p:txBody>
      </p:sp>
      <p:sp>
        <p:nvSpPr>
          <p:cNvPr id="7" name="TextBox 6">
            <a:extLst>
              <a:ext uri="{FF2B5EF4-FFF2-40B4-BE49-F238E27FC236}">
                <a16:creationId xmlns:a16="http://schemas.microsoft.com/office/drawing/2014/main" id="{1D93EA4A-0D23-C4EA-C2E4-A140AFF1A78E}"/>
              </a:ext>
            </a:extLst>
          </p:cNvPr>
          <p:cNvSpPr txBox="1"/>
          <p:nvPr/>
        </p:nvSpPr>
        <p:spPr>
          <a:xfrm>
            <a:off x="2819400" y="228600"/>
            <a:ext cx="3352800" cy="707886"/>
          </a:xfrm>
          <a:prstGeom prst="rect">
            <a:avLst/>
          </a:prstGeom>
          <a:noFill/>
        </p:spPr>
        <p:txBody>
          <a:bodyPr wrap="square" rtlCol="0">
            <a:spAutoFit/>
          </a:bodyPr>
          <a:lstStyle/>
          <a:p>
            <a:pPr algn="ctr"/>
            <a:r>
              <a:rPr lang="hi-IN" sz="4000" b="1">
                <a:latin typeface="Kokila" panose="020B0604020202020204" pitchFamily="34" charset="0"/>
                <a:cs typeface="Kokila" panose="020B0604020202020204" pitchFamily="34" charset="0"/>
              </a:rPr>
              <a:t>क्रियान्वयन</a:t>
            </a:r>
            <a:endParaRPr lang="en-US" sz="4000" b="1">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F1222D02-8B9A-E786-8CAB-08EEA6D37992}"/>
              </a:ext>
            </a:extLst>
          </p:cNvPr>
          <p:cNvPicPr>
            <a:picLocks noChangeAspect="1"/>
          </p:cNvPicPr>
          <p:nvPr/>
        </p:nvPicPr>
        <p:blipFill>
          <a:blip r:embed="rId2"/>
          <a:stretch>
            <a:fillRect/>
          </a:stretch>
        </p:blipFill>
        <p:spPr>
          <a:xfrm>
            <a:off x="7543800" y="24581"/>
            <a:ext cx="1420491" cy="1377385"/>
          </a:xfrm>
          <a:prstGeom prst="rect">
            <a:avLst/>
          </a:prstGeom>
        </p:spPr>
      </p:pic>
    </p:spTree>
    <p:extLst>
      <p:ext uri="{BB962C8B-B14F-4D97-AF65-F5344CB8AC3E}">
        <p14:creationId xmlns:p14="http://schemas.microsoft.com/office/powerpoint/2010/main" val="383056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0B137-4F58-A6B3-3EC0-BE86DEC44063}"/>
              </a:ext>
            </a:extLst>
          </p:cNvPr>
          <p:cNvSpPr>
            <a:spLocks noGrp="1"/>
          </p:cNvSpPr>
          <p:nvPr>
            <p:ph type="title"/>
          </p:nvPr>
        </p:nvSpPr>
        <p:spPr>
          <a:xfrm>
            <a:off x="1447800" y="2286000"/>
            <a:ext cx="7498080" cy="3657600"/>
          </a:xfrm>
        </p:spPr>
        <p:txBody>
          <a:bodyPr>
            <a:noAutofit/>
          </a:bodyPr>
          <a:lstStyle/>
          <a:p>
            <a:r>
              <a:rPr lang="hi-IN" sz="3600" b="1">
                <a:effectLst/>
                <a:latin typeface="Kokila" panose="020B0604020202020204" pitchFamily="34" charset="0"/>
                <a:cs typeface="Kokila" panose="020B0604020202020204" pitchFamily="34" charset="0"/>
              </a:rPr>
              <a:t>इस नवाचार का प्रभाव यह रहा कि विद्यालय के कक्षा 2 से लेकर 5 तक के बच्चे अपने-अपने आयु वर्ग में प्रदेश व राष्ट्रीय स्तर के खिलाड़ी बन अनेक पदक प्राप्त कर चुके हैं। बच्चो की खेल प्रतिभा को देखते हुए शहर के दो प्रतिष्ठित विद्यालयों ने कक्षा 6 से 12 तक की निःशुल्क शिक्षा देने के लिए गोद लिया है।</a:t>
            </a:r>
            <a:endParaRPr lang="en-US" sz="3600" b="1">
              <a:effectLst/>
              <a:latin typeface="Kokila" panose="020B0604020202020204" pitchFamily="34" charset="0"/>
              <a:cs typeface="Kokila" panose="020B0604020202020204" pitchFamily="34" charset="0"/>
            </a:endParaRPr>
          </a:p>
        </p:txBody>
      </p:sp>
      <p:sp>
        <p:nvSpPr>
          <p:cNvPr id="5" name="TextBox 4">
            <a:extLst>
              <a:ext uri="{FF2B5EF4-FFF2-40B4-BE49-F238E27FC236}">
                <a16:creationId xmlns:a16="http://schemas.microsoft.com/office/drawing/2014/main" id="{C3BFE52B-1E24-7D4B-B414-32988A08A5A0}"/>
              </a:ext>
            </a:extLst>
          </p:cNvPr>
          <p:cNvSpPr txBox="1"/>
          <p:nvPr/>
        </p:nvSpPr>
        <p:spPr>
          <a:xfrm>
            <a:off x="2590800" y="457200"/>
            <a:ext cx="4114800" cy="1107996"/>
          </a:xfrm>
          <a:prstGeom prst="rect">
            <a:avLst/>
          </a:prstGeom>
          <a:noFill/>
        </p:spPr>
        <p:txBody>
          <a:bodyPr wrap="square" rtlCol="0">
            <a:spAutoFit/>
          </a:bodyPr>
          <a:lstStyle/>
          <a:p>
            <a:pPr algn="ctr"/>
            <a:r>
              <a:rPr lang="hi-IN" sz="6600" b="1">
                <a:latin typeface="Kokila" panose="020B0604020202020204" pitchFamily="34" charset="0"/>
                <a:cs typeface="Kokila" panose="020B0604020202020204" pitchFamily="34" charset="0"/>
              </a:rPr>
              <a:t>प्रभाव</a:t>
            </a:r>
            <a:endParaRPr lang="en-US" sz="6600" b="1">
              <a:latin typeface="Kokila" panose="020B0604020202020204" pitchFamily="34" charset="0"/>
              <a:cs typeface="Kokila" panose="020B0604020202020204" pitchFamily="34" charset="0"/>
            </a:endParaRPr>
          </a:p>
        </p:txBody>
      </p:sp>
      <p:pic>
        <p:nvPicPr>
          <p:cNvPr id="3" name="Picture 2">
            <a:extLst>
              <a:ext uri="{FF2B5EF4-FFF2-40B4-BE49-F238E27FC236}">
                <a16:creationId xmlns:a16="http://schemas.microsoft.com/office/drawing/2014/main" id="{8DEDF999-EA3F-ACF6-0A2F-D7A6A2BEED56}"/>
              </a:ext>
            </a:extLst>
          </p:cNvPr>
          <p:cNvPicPr>
            <a:picLocks noChangeAspect="1"/>
          </p:cNvPicPr>
          <p:nvPr/>
        </p:nvPicPr>
        <p:blipFill>
          <a:blip r:embed="rId2"/>
          <a:stretch>
            <a:fillRect/>
          </a:stretch>
        </p:blipFill>
        <p:spPr>
          <a:xfrm>
            <a:off x="7467600" y="173672"/>
            <a:ext cx="1420491" cy="1481456"/>
          </a:xfrm>
          <a:prstGeom prst="rect">
            <a:avLst/>
          </a:prstGeom>
        </p:spPr>
      </p:pic>
    </p:spTree>
    <p:extLst>
      <p:ext uri="{BB962C8B-B14F-4D97-AF65-F5344CB8AC3E}">
        <p14:creationId xmlns:p14="http://schemas.microsoft.com/office/powerpoint/2010/main" val="286244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0-08-21 at 6.01.12 PM.jpeg"/>
          <p:cNvPicPr>
            <a:picLocks noGrp="1" noChangeAspect="1"/>
          </p:cNvPicPr>
          <p:nvPr>
            <p:ph idx="1"/>
          </p:nvPr>
        </p:nvPicPr>
        <p:blipFill>
          <a:blip r:embed="rId2"/>
          <a:stretch>
            <a:fillRect/>
          </a:stretch>
        </p:blipFill>
        <p:spPr>
          <a:xfrm>
            <a:off x="1295399" y="3184732"/>
            <a:ext cx="5105401" cy="3292268"/>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762000" y="1600200"/>
            <a:ext cx="8077200" cy="1384995"/>
          </a:xfrm>
          <a:prstGeom prst="rect">
            <a:avLst/>
          </a:prstGeom>
        </p:spPr>
        <p:txBody>
          <a:bodyPr wrap="square">
            <a:spAutoFit/>
          </a:bodyPr>
          <a:lstStyle/>
          <a:p>
            <a:pPr algn="ctr"/>
            <a:r>
              <a:rPr lang="hi-IN" sz="2800" b="1">
                <a:latin typeface="Kokila" panose="020B0604020202020204" pitchFamily="34" charset="0"/>
                <a:cs typeface="Kokila" panose="020B0604020202020204" pitchFamily="34" charset="0"/>
              </a:rPr>
              <a:t>विद्यालय के बच्चों को विभिन्न प्रकार के वाद्य यन्त्र को बजाना सिखाया गया जिससे एक विद्यार्थी दूसरे विद्यार्थी से सीख जाते हैं और एक सीखने की श्रृंखला बन जाती है |</a:t>
            </a:r>
            <a:endParaRPr lang="en-US" sz="2800" b="1">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F255CC04-7F8E-9693-5BF9-57D024B2DE4A}"/>
              </a:ext>
            </a:extLst>
          </p:cNvPr>
          <p:cNvPicPr>
            <a:picLocks noChangeAspect="1"/>
          </p:cNvPicPr>
          <p:nvPr/>
        </p:nvPicPr>
        <p:blipFill>
          <a:blip r:embed="rId3"/>
          <a:stretch>
            <a:fillRect/>
          </a:stretch>
        </p:blipFill>
        <p:spPr>
          <a:xfrm>
            <a:off x="7620000" y="85182"/>
            <a:ext cx="1420491" cy="14814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FCAA-B14B-E638-2139-D85082F6F527}"/>
              </a:ext>
            </a:extLst>
          </p:cNvPr>
          <p:cNvSpPr>
            <a:spLocks noGrp="1"/>
          </p:cNvSpPr>
          <p:nvPr>
            <p:ph type="title"/>
          </p:nvPr>
        </p:nvSpPr>
        <p:spPr>
          <a:xfrm>
            <a:off x="1524000" y="2362200"/>
            <a:ext cx="7498080" cy="3429000"/>
          </a:xfrm>
        </p:spPr>
        <p:txBody>
          <a:bodyPr>
            <a:noAutofit/>
          </a:bodyPr>
          <a:lstStyle/>
          <a:p>
            <a:r>
              <a:rPr lang="hi-IN" sz="3600" b="1">
                <a:effectLst/>
                <a:latin typeface="Kokila" panose="020B0604020202020204" pitchFamily="34" charset="0"/>
                <a:cs typeface="Kokila" panose="020B0604020202020204" pitchFamily="34" charset="0"/>
              </a:rPr>
              <a:t>इसके पूर्व विद्यालय में बच्चों का जुड़ाव, नामांकन व उपस्थित, अधिगम स्तर, सामदायिक, सहभागिता, मानक के अनुरूप नहीं था। इस नवाचार के परिणामस्वरूप हमारे विद्यालय के कई बच्चों ने जिला, मंडल, प्रदेश, देश और अन्तर्राष्ट्रीय स्तर पर मेडल अर्जित किये हैं और इसके उपरांत सकारात्मक एवं गुणात्मक परिवर्तन हुए है।</a:t>
            </a:r>
            <a:endParaRPr lang="en-US" sz="3600" b="1">
              <a:effectLst/>
              <a:latin typeface="Kokila" panose="020B0604020202020204" pitchFamily="34" charset="0"/>
              <a:cs typeface="Kokila" panose="020B0604020202020204" pitchFamily="34" charset="0"/>
            </a:endParaRPr>
          </a:p>
        </p:txBody>
      </p:sp>
      <p:sp>
        <p:nvSpPr>
          <p:cNvPr id="4" name="TextBox 3">
            <a:extLst>
              <a:ext uri="{FF2B5EF4-FFF2-40B4-BE49-F238E27FC236}">
                <a16:creationId xmlns:a16="http://schemas.microsoft.com/office/drawing/2014/main" id="{5B96CBD0-F602-90DD-1DF1-56CD391A1AAC}"/>
              </a:ext>
            </a:extLst>
          </p:cNvPr>
          <p:cNvSpPr txBox="1"/>
          <p:nvPr/>
        </p:nvSpPr>
        <p:spPr>
          <a:xfrm>
            <a:off x="2667000" y="762000"/>
            <a:ext cx="4572000" cy="707886"/>
          </a:xfrm>
          <a:prstGeom prst="rect">
            <a:avLst/>
          </a:prstGeom>
          <a:noFill/>
        </p:spPr>
        <p:txBody>
          <a:bodyPr wrap="square" rtlCol="0">
            <a:spAutoFit/>
          </a:bodyPr>
          <a:lstStyle/>
          <a:p>
            <a:pPr algn="ctr"/>
            <a:r>
              <a:rPr lang="hi-IN" sz="4000" b="1">
                <a:latin typeface="Kokila" panose="020B0604020202020204" pitchFamily="34" charset="0"/>
                <a:cs typeface="Kokila" panose="020B0604020202020204" pitchFamily="34" charset="0"/>
              </a:rPr>
              <a:t>विद्यार्थियों की उपलब्धियां</a:t>
            </a:r>
            <a:endParaRPr lang="en-US" sz="4000" b="1">
              <a:latin typeface="Kokila" panose="020B0604020202020204" pitchFamily="34" charset="0"/>
              <a:cs typeface="Kokila" panose="020B0604020202020204" pitchFamily="34" charset="0"/>
            </a:endParaRPr>
          </a:p>
        </p:txBody>
      </p:sp>
      <p:pic>
        <p:nvPicPr>
          <p:cNvPr id="3" name="Picture 2">
            <a:extLst>
              <a:ext uri="{FF2B5EF4-FFF2-40B4-BE49-F238E27FC236}">
                <a16:creationId xmlns:a16="http://schemas.microsoft.com/office/drawing/2014/main" id="{9D8E54A7-C40B-F226-3C3E-AC021DD6A0CB}"/>
              </a:ext>
            </a:extLst>
          </p:cNvPr>
          <p:cNvPicPr>
            <a:picLocks noChangeAspect="1"/>
          </p:cNvPicPr>
          <p:nvPr/>
        </p:nvPicPr>
        <p:blipFill>
          <a:blip r:embed="rId2"/>
          <a:stretch>
            <a:fillRect/>
          </a:stretch>
        </p:blipFill>
        <p:spPr>
          <a:xfrm>
            <a:off x="7270955" y="375215"/>
            <a:ext cx="1420491" cy="1481456"/>
          </a:xfrm>
          <a:prstGeom prst="rect">
            <a:avLst/>
          </a:prstGeom>
        </p:spPr>
      </p:pic>
    </p:spTree>
    <p:extLst>
      <p:ext uri="{BB962C8B-B14F-4D97-AF65-F5344CB8AC3E}">
        <p14:creationId xmlns:p14="http://schemas.microsoft.com/office/powerpoint/2010/main" val="227855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49618"/>
            <a:ext cx="6172200" cy="1265238"/>
          </a:xfrm>
        </p:spPr>
        <p:txBody>
          <a:bodyPr>
            <a:noAutofit/>
          </a:bodyPr>
          <a:lstStyle/>
          <a:p>
            <a:pPr algn="ctr"/>
            <a:r>
              <a:rPr lang="hi-IN" sz="3200" b="1" dirty="0">
                <a:solidFill>
                  <a:schemeClr val="tx1"/>
                </a:solidFill>
                <a:effectLst/>
                <a:latin typeface="Kokila" panose="020B0604020202020204" pitchFamily="34" charset="0"/>
                <a:cs typeface="Kokila" panose="020B0604020202020204" pitchFamily="34" charset="0"/>
              </a:rPr>
              <a:t>साप्ताहिक संकुल स्तरीय विभिन्न प्रतियोगिताओं में विद्यालय के </a:t>
            </a:r>
            <a:r>
              <a:rPr lang="hi-IN" sz="3200" b="1">
                <a:solidFill>
                  <a:schemeClr val="tx1"/>
                </a:solidFill>
                <a:effectLst/>
                <a:latin typeface="Kokila" panose="020B0604020202020204" pitchFamily="34" charset="0"/>
                <a:cs typeface="Kokila" panose="020B0604020202020204" pitchFamily="34" charset="0"/>
              </a:rPr>
              <a:t>बच्चों की </a:t>
            </a:r>
            <a:r>
              <a:rPr lang="hi-IN" sz="3200" b="1" dirty="0">
                <a:solidFill>
                  <a:schemeClr val="tx1"/>
                </a:solidFill>
                <a:effectLst/>
                <a:latin typeface="Kokila" panose="020B0604020202020204" pitchFamily="34" charset="0"/>
                <a:cs typeface="Kokila" panose="020B0604020202020204" pitchFamily="34" charset="0"/>
              </a:rPr>
              <a:t>नियमित व सक्रिय प्रतिभागिता  </a:t>
            </a:r>
            <a:endParaRPr lang="en-US" sz="3200" b="1" dirty="0">
              <a:solidFill>
                <a:schemeClr val="tx1"/>
              </a:solidFill>
              <a:effectLst/>
              <a:latin typeface="Kokila" panose="020B0604020202020204" pitchFamily="34" charset="0"/>
              <a:cs typeface="Kokila" panose="020B0604020202020204" pitchFamily="34" charset="0"/>
            </a:endParaRPr>
          </a:p>
        </p:txBody>
      </p:sp>
      <p:pic>
        <p:nvPicPr>
          <p:cNvPr id="4" name="Content Placeholder 3" descr="WhatsApp Image 2020-08-21 at 12.13.41 PM.jpeg"/>
          <p:cNvPicPr>
            <a:picLocks noGrp="1" noChangeAspect="1"/>
          </p:cNvPicPr>
          <p:nvPr>
            <p:ph idx="1"/>
          </p:nvPr>
        </p:nvPicPr>
        <p:blipFill>
          <a:blip r:embed="rId2"/>
          <a:stretch>
            <a:fillRect/>
          </a:stretch>
        </p:blipFill>
        <p:spPr>
          <a:xfrm>
            <a:off x="1066800" y="2014856"/>
            <a:ext cx="8077200" cy="4843144"/>
          </a:xfrm>
        </p:spPr>
      </p:pic>
      <p:pic>
        <p:nvPicPr>
          <p:cNvPr id="3" name="Picture 2">
            <a:extLst>
              <a:ext uri="{FF2B5EF4-FFF2-40B4-BE49-F238E27FC236}">
                <a16:creationId xmlns:a16="http://schemas.microsoft.com/office/drawing/2014/main" id="{F83ED7C9-91E9-42C4-CD3D-6CB61CE0C690}"/>
              </a:ext>
            </a:extLst>
          </p:cNvPr>
          <p:cNvPicPr>
            <a:picLocks noChangeAspect="1"/>
          </p:cNvPicPr>
          <p:nvPr/>
        </p:nvPicPr>
        <p:blipFill>
          <a:blip r:embed="rId3"/>
          <a:stretch>
            <a:fillRect/>
          </a:stretch>
        </p:blipFill>
        <p:spPr>
          <a:xfrm>
            <a:off x="7557454" y="152400"/>
            <a:ext cx="1420491" cy="14814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096000" cy="1143000"/>
          </a:xfrm>
        </p:spPr>
        <p:txBody>
          <a:bodyPr>
            <a:noAutofit/>
          </a:bodyPr>
          <a:lstStyle/>
          <a:p>
            <a:pPr algn="ctr"/>
            <a:r>
              <a:rPr lang="hi-IN" sz="3200" b="1">
                <a:solidFill>
                  <a:schemeClr val="tx1"/>
                </a:solidFill>
                <a:latin typeface="Kokila" panose="020B0604020202020204" pitchFamily="34" charset="0"/>
                <a:cs typeface="Kokila" panose="020B0604020202020204" pitchFamily="34" charset="0"/>
              </a:rPr>
              <a:t>नेशनल योग </a:t>
            </a:r>
            <a:r>
              <a:rPr lang="hi-IN" sz="3200" b="1" dirty="0">
                <a:solidFill>
                  <a:schemeClr val="tx1"/>
                </a:solidFill>
                <a:latin typeface="Kokila" panose="020B0604020202020204" pitchFamily="34" charset="0"/>
                <a:cs typeface="Kokila" panose="020B0604020202020204" pitchFamily="34" charset="0"/>
              </a:rPr>
              <a:t>खिलाड़ी व विद्यालय की छात्रा माही गौड़ </a:t>
            </a:r>
            <a:r>
              <a:rPr lang="hi-IN" sz="3200" b="1">
                <a:solidFill>
                  <a:schemeClr val="tx1"/>
                </a:solidFill>
                <a:latin typeface="Kokila" panose="020B0604020202020204" pitchFamily="34" charset="0"/>
                <a:cs typeface="Kokila" panose="020B0604020202020204" pitchFamily="34" charset="0"/>
              </a:rPr>
              <a:t>का </a:t>
            </a:r>
            <a:br>
              <a:rPr lang="hi-IN" sz="3200" b="1">
                <a:solidFill>
                  <a:schemeClr val="tx1"/>
                </a:solidFill>
                <a:latin typeface="Kokila" panose="020B0604020202020204" pitchFamily="34" charset="0"/>
                <a:cs typeface="Kokila" panose="020B0604020202020204" pitchFamily="34" charset="0"/>
              </a:rPr>
            </a:br>
            <a:r>
              <a:rPr lang="hi-IN" sz="3200" b="1">
                <a:solidFill>
                  <a:schemeClr val="tx1"/>
                </a:solidFill>
                <a:latin typeface="Kokila" panose="020B0604020202020204" pitchFamily="34" charset="0"/>
                <a:cs typeface="Kokila" panose="020B0604020202020204" pitchFamily="34" charset="0"/>
              </a:rPr>
              <a:t>‘रानी </a:t>
            </a:r>
            <a:r>
              <a:rPr lang="hi-IN" sz="3200" b="1" dirty="0">
                <a:solidFill>
                  <a:schemeClr val="tx1"/>
                </a:solidFill>
                <a:latin typeface="Kokila" panose="020B0604020202020204" pitchFamily="34" charset="0"/>
                <a:cs typeface="Kokila" panose="020B0604020202020204" pitchFamily="34" charset="0"/>
              </a:rPr>
              <a:t>लक्ष्मी </a:t>
            </a:r>
            <a:r>
              <a:rPr lang="hi-IN" sz="3200" b="1">
                <a:solidFill>
                  <a:schemeClr val="tx1"/>
                </a:solidFill>
                <a:latin typeface="Kokila" panose="020B0604020202020204" pitchFamily="34" charset="0"/>
                <a:cs typeface="Kokila" panose="020B0604020202020204" pitchFamily="34" charset="0"/>
              </a:rPr>
              <a:t>बाई अवार्ड’ </a:t>
            </a:r>
            <a:r>
              <a:rPr lang="hi-IN" sz="3200" b="1" dirty="0">
                <a:solidFill>
                  <a:schemeClr val="tx1"/>
                </a:solidFill>
                <a:latin typeface="Kokila" panose="020B0604020202020204" pitchFamily="34" charset="0"/>
                <a:cs typeface="Kokila" panose="020B0604020202020204" pitchFamily="34" charset="0"/>
              </a:rPr>
              <a:t>के लिए जनपद स्तर पर चयन</a:t>
            </a:r>
            <a:endParaRPr lang="en-US" sz="3200" b="1" dirty="0">
              <a:solidFill>
                <a:schemeClr val="tx1"/>
              </a:solidFill>
              <a:latin typeface="Kokila" panose="020B0604020202020204" pitchFamily="34" charset="0"/>
              <a:cs typeface="Kokila" panose="020B0604020202020204" pitchFamily="34" charset="0"/>
            </a:endParaRPr>
          </a:p>
        </p:txBody>
      </p:sp>
      <p:pic>
        <p:nvPicPr>
          <p:cNvPr id="8" name="Content Placeholder 7" descr="WhatsApp Image 2022-08-23 at 6.18.18 PM.jpeg"/>
          <p:cNvPicPr>
            <a:picLocks noGrp="1" noChangeAspect="1"/>
          </p:cNvPicPr>
          <p:nvPr>
            <p:ph sz="half" idx="2"/>
          </p:nvPr>
        </p:nvPicPr>
        <p:blipFill>
          <a:blip r:embed="rId2"/>
          <a:stretch>
            <a:fillRect/>
          </a:stretch>
        </p:blipFill>
        <p:spPr>
          <a:xfrm>
            <a:off x="4724400" y="3124200"/>
            <a:ext cx="4267200" cy="3505200"/>
          </a:xfrm>
        </p:spPr>
      </p:pic>
      <p:pic>
        <p:nvPicPr>
          <p:cNvPr id="7" name="Content Placeholder 6" descr="WhatsApp Image 2022-08-22 at 11.30.50 AM.jpeg"/>
          <p:cNvPicPr>
            <a:picLocks noGrp="1" noChangeAspect="1"/>
          </p:cNvPicPr>
          <p:nvPr>
            <p:ph sz="half" idx="1"/>
          </p:nvPr>
        </p:nvPicPr>
        <p:blipFill>
          <a:blip r:embed="rId3"/>
          <a:stretch>
            <a:fillRect/>
          </a:stretch>
        </p:blipFill>
        <p:spPr>
          <a:xfrm>
            <a:off x="1219200" y="3124199"/>
            <a:ext cx="3429000" cy="3542917"/>
          </a:xfrm>
        </p:spPr>
      </p:pic>
      <p:pic>
        <p:nvPicPr>
          <p:cNvPr id="3" name="Picture 2">
            <a:extLst>
              <a:ext uri="{FF2B5EF4-FFF2-40B4-BE49-F238E27FC236}">
                <a16:creationId xmlns:a16="http://schemas.microsoft.com/office/drawing/2014/main" id="{11C0F47D-16BA-242A-C06D-DA44CBD3D576}"/>
              </a:ext>
            </a:extLst>
          </p:cNvPr>
          <p:cNvPicPr>
            <a:picLocks noChangeAspect="1"/>
          </p:cNvPicPr>
          <p:nvPr/>
        </p:nvPicPr>
        <p:blipFill>
          <a:blip r:embed="rId4"/>
          <a:stretch>
            <a:fillRect/>
          </a:stretch>
        </p:blipFill>
        <p:spPr>
          <a:xfrm>
            <a:off x="7571109" y="201561"/>
            <a:ext cx="1420491" cy="14814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0"/>
            <a:ext cx="5879592" cy="609600"/>
          </a:xfrm>
        </p:spPr>
        <p:txBody>
          <a:bodyPr>
            <a:noAutofit/>
          </a:bodyPr>
          <a:lstStyle/>
          <a:p>
            <a:r>
              <a:rPr lang="hi-IN" sz="3200" b="1" dirty="0">
                <a:solidFill>
                  <a:schemeClr val="tx1"/>
                </a:solidFill>
                <a:effectLst/>
                <a:latin typeface="Kokila" panose="020B0604020202020204" pitchFamily="34" charset="0"/>
                <a:cs typeface="Kokila" panose="020B0604020202020204" pitchFamily="34" charset="0"/>
              </a:rPr>
              <a:t>SCERT द्वारा आयोजित राज्य स्तरीय योग प्रतियोगिता में विद्यालय के बच्चों ने अपना स्थान सुनिश्चित किया </a:t>
            </a:r>
            <a:endParaRPr lang="en-US" sz="3200" b="1" dirty="0">
              <a:solidFill>
                <a:schemeClr val="tx1"/>
              </a:solidFill>
              <a:effectLst/>
              <a:latin typeface="Kokila" panose="020B0604020202020204" pitchFamily="34" charset="0"/>
              <a:cs typeface="Kokila" panose="020B0604020202020204" pitchFamily="34" charset="0"/>
            </a:endParaRPr>
          </a:p>
        </p:txBody>
      </p:sp>
      <p:pic>
        <p:nvPicPr>
          <p:cNvPr id="4" name="Content Placeholder 3" descr="WhatsApp Image 2020-08-21 at 10.51.05 AM.jpeg"/>
          <p:cNvPicPr>
            <a:picLocks noGrp="1" noChangeAspect="1"/>
          </p:cNvPicPr>
          <p:nvPr>
            <p:ph idx="1"/>
          </p:nvPr>
        </p:nvPicPr>
        <p:blipFill>
          <a:blip r:embed="rId2"/>
          <a:stretch>
            <a:fillRect/>
          </a:stretch>
        </p:blipFill>
        <p:spPr>
          <a:xfrm>
            <a:off x="990599" y="2667000"/>
            <a:ext cx="8153401" cy="4191000"/>
          </a:xfrm>
        </p:spPr>
      </p:pic>
      <p:pic>
        <p:nvPicPr>
          <p:cNvPr id="3" name="Picture 2">
            <a:extLst>
              <a:ext uri="{FF2B5EF4-FFF2-40B4-BE49-F238E27FC236}">
                <a16:creationId xmlns:a16="http://schemas.microsoft.com/office/drawing/2014/main" id="{9BB99736-D666-1770-5ECE-771E40B1B1A4}"/>
              </a:ext>
            </a:extLst>
          </p:cNvPr>
          <p:cNvPicPr>
            <a:picLocks noChangeAspect="1"/>
          </p:cNvPicPr>
          <p:nvPr/>
        </p:nvPicPr>
        <p:blipFill>
          <a:blip r:embed="rId3"/>
          <a:stretch>
            <a:fillRect/>
          </a:stretch>
        </p:blipFill>
        <p:spPr>
          <a:xfrm>
            <a:off x="7295535" y="152400"/>
            <a:ext cx="1420491" cy="148145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1183</TotalTime>
  <Words>628</Words>
  <Application>Microsoft Office PowerPoint</Application>
  <PresentationFormat>On-screen Show (4:3)</PresentationFormat>
  <Paragraphs>32</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Gill Sans MT</vt:lpstr>
      <vt:lpstr>Kokila</vt:lpstr>
      <vt:lpstr>Verdana</vt:lpstr>
      <vt:lpstr>Wingdings 2</vt:lpstr>
      <vt:lpstr>Solstice</vt:lpstr>
      <vt:lpstr>खेल में लहराया परचम</vt:lpstr>
      <vt:lpstr>PowerPoint Presentation</vt:lpstr>
      <vt:lpstr>PowerPoint Presentation</vt:lpstr>
      <vt:lpstr>इस नवाचार का प्रभाव यह रहा कि विद्यालय के कक्षा 2 से लेकर 5 तक के बच्चे अपने-अपने आयु वर्ग में प्रदेश व राष्ट्रीय स्तर के खिलाड़ी बन अनेक पदक प्राप्त कर चुके हैं। बच्चो की खेल प्रतिभा को देखते हुए शहर के दो प्रतिष्ठित विद्यालयों ने कक्षा 6 से 12 तक की निःशुल्क शिक्षा देने के लिए गोद लिया है।</vt:lpstr>
      <vt:lpstr>PowerPoint Presentation</vt:lpstr>
      <vt:lpstr>इसके पूर्व विद्यालय में बच्चों का जुड़ाव, नामांकन व उपस्थित, अधिगम स्तर, सामदायिक, सहभागिता, मानक के अनुरूप नहीं था। इस नवाचार के परिणामस्वरूप हमारे विद्यालय के कई बच्चों ने जिला, मंडल, प्रदेश, देश और अन्तर्राष्ट्रीय स्तर पर मेडल अर्जित किये हैं और इसके उपरांत सकारात्मक एवं गुणात्मक परिवर्तन हुए है।</vt:lpstr>
      <vt:lpstr>साप्ताहिक संकुल स्तरीय विभिन्न प्रतियोगिताओं में विद्यालय के बच्चों की नियमित व सक्रिय प्रतिभागिता  </vt:lpstr>
      <vt:lpstr>नेशनल योग खिलाड़ी व विद्यालय की छात्रा माही गौड़ का  ‘रानी लक्ष्मी बाई अवार्ड’ के लिए जनपद स्तर पर चयन</vt:lpstr>
      <vt:lpstr>SCERT द्वारा आयोजित राज्य स्तरीय योग प्रतियोगिता में विद्यालय के बच्चों ने अपना स्थान सुनिश्चित किया </vt:lpstr>
      <vt:lpstr>K D SINGH BABU STADIUM में आयोजित अन्तर जनपदीय जूडो प्रतियोगिता में 8 स्वर्ण, 1 रजत और 2 कांस्य पदक विद्यालय के विद्यार्थियों ने प्राप्त किया </vt:lpstr>
      <vt:lpstr>विद्यालय में जूडो का कैम्प चलता है जिसके द्वारा बच्चे माध्यमिक ओपन बेसिक तथा युवा कल्याण में अब तक 50 मेडल प्राप्त कर चुके हैं.</vt:lpstr>
      <vt:lpstr>सांसद खेल स्पर्धा में विद्यालय के छात्रों ने विभिन्न खेलों में तीन बार जीतकर 200000.00 की नगद धनराशि तथा 200 ट्रैक शूट प्राप्त किया  </vt:lpstr>
      <vt:lpstr>माध्यमिक द्वारा आयोजित खो – खो प्रतियोगिता  में बेसिक शिक्षा के छात्रों को भी प्रतिभाग का अवसर मिलने पर विद्यालय के बच्चों का  प्रदेश स्तर तक विजयी होने पर राष्ट्रीय स्तर के लिए चयन  </vt:lpstr>
      <vt:lpstr>माध्यमिक द्वारा आयोजित सांस्कृतिक कार्यक्रम में बेसिक शिक्षा के छात्रों को भी प्रतिभाग का अवसर मिलने पर विद्यालय के बच्चे, मंडल स्तर तक विजयी</vt:lpstr>
      <vt:lpstr>जिला स्तरीय क्रीड़ा प्रतियोगिता में लगातार नौ  बार विजयी टीम में लगभग 80% अंक प्राथमिक विद्यालय अजीजपुर के छात्रों द्वारा अर्जित किया गया </vt:lpstr>
      <vt:lpstr>मंडल स्तरीय प्रतियोगिता में 6 बार विजेता जिसमें आधे से अधिक अंक विद्यालय के बच्चों द्वारा ही अर्जित किये गए I </vt:lpstr>
      <vt:lpstr>भारत विकास परिषद बहराइच ने विद्यालय के बच्चों की विभिन्न उपलब्धियों को देखते हुए विद्यालय को गोद लिया </vt:lpstr>
      <vt:lpstr>प्रशस्ति – पत्र </vt:lpstr>
      <vt:lpstr>धन्यवाद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dc:creator>
  <cp:lastModifiedBy>Lalbahadur</cp:lastModifiedBy>
  <cp:revision>164</cp:revision>
  <dcterms:created xsi:type="dcterms:W3CDTF">2020-08-20T15:31:52Z</dcterms:created>
  <dcterms:modified xsi:type="dcterms:W3CDTF">2025-08-14T09:59:43Z</dcterms:modified>
</cp:coreProperties>
</file>