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8" r:id="rId2"/>
    <p:sldId id="259" r:id="rId3"/>
    <p:sldId id="261" r:id="rId4"/>
    <p:sldId id="263" r:id="rId5"/>
    <p:sldId id="260" r:id="rId6"/>
    <p:sldId id="264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E1C96-BA1C-4BEF-8620-E49638ECEA55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30A6-7353-4D57-A72C-862763606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29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4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4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9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4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9E2C4-92E7-4F26-99A5-C00726F68CEB}" type="datetimeFigureOut">
              <a:rPr lang="en-US" smtClean="0"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C70A2-413C-4750-90CD-85AE8F548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31056" y="3429000"/>
            <a:ext cx="50508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3200" b="1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स्वीटी मथुरिया (प्रधानाध्यापक)</a:t>
            </a:r>
          </a:p>
          <a:p>
            <a:pPr algn="ctr"/>
            <a:r>
              <a:rPr lang="hi-IN" sz="3200" b="1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प्राथमिक विद्यालय, नगला भग्ग</a:t>
            </a:r>
          </a:p>
          <a:p>
            <a:pPr algn="ctr"/>
            <a:r>
              <a:rPr lang="hi-IN" sz="3200" b="1" dirty="0">
                <a:solidFill>
                  <a:srgbClr val="0070C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बढ़पुरा, इटावा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8793" y="494523"/>
            <a:ext cx="50508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6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गणित कैलेंडर</a:t>
            </a:r>
            <a:endParaRPr lang="hi-IN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36" y="124264"/>
            <a:ext cx="11979812" cy="6612340"/>
          </a:xfrm>
          <a:prstGeom prst="rect">
            <a:avLst/>
          </a:prstGeom>
          <a:noFill/>
          <a:ln w="47625" cmpd="tri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holding a sign&#10;&#10;AI-generated content may be incorrect.">
            <a:extLst>
              <a:ext uri="{FF2B5EF4-FFF2-40B4-BE49-F238E27FC236}">
                <a16:creationId xmlns:a16="http://schemas.microsoft.com/office/drawing/2014/main" id="{4CE4D0FD-A31E-3931-C7E7-03636316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9" y="3049531"/>
            <a:ext cx="3813081" cy="3313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ED113292-5D25-8A13-55AF-EEF5B5D30B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6" y="290409"/>
            <a:ext cx="1423184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56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7829" y="1483166"/>
            <a:ext cx="9853125" cy="5253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i-IN" sz="2769" b="1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निपुण लक्ष्य की </a:t>
            </a:r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प्राप्ति करना</a:t>
            </a:r>
          </a:p>
          <a:p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hi-IN" sz="4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>
                <a:latin typeface="Kokila" panose="020B0604020202020204" pitchFamily="34" charset="0"/>
                <a:cs typeface="Kokila" panose="020B0604020202020204" pitchFamily="34" charset="0"/>
              </a:rPr>
              <a:t>  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बच्चों के अंदर स्वयं समझकर, खोजकर और </a:t>
            </a:r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हल 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करने की प्रवृत्ति</a:t>
            </a:r>
            <a:r>
              <a:rPr lang="hi-IN" sz="40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का विकास </a:t>
            </a:r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करना </a:t>
            </a:r>
          </a:p>
          <a:p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endParaRPr lang="hi-IN" sz="4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000" b="1">
                <a:latin typeface="Kokila" panose="020B0604020202020204" pitchFamily="34" charset="0"/>
                <a:cs typeface="Kokila" panose="020B0604020202020204" pitchFamily="34" charset="0"/>
              </a:rPr>
              <a:t> 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प्राथमिक स्तर पर प्राप्त की गयी </a:t>
            </a:r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दक्षताओं अवधारणाओं </a:t>
            </a:r>
            <a:r>
              <a:rPr lang="hi-IN" sz="4000" b="1" dirty="0">
                <a:latin typeface="Kokila" panose="020B0604020202020204" pitchFamily="34" charset="0"/>
                <a:cs typeface="Kokila" panose="020B0604020202020204" pitchFamily="34" charset="0"/>
              </a:rPr>
              <a:t>तथा कौशलों का सुद्रणीकरण </a:t>
            </a:r>
            <a:r>
              <a:rPr lang="hi-IN" sz="4000" b="1">
                <a:latin typeface="Kokila" panose="020B0604020202020204" pitchFamily="34" charset="0"/>
                <a:cs typeface="Kokila" panose="020B0604020202020204" pitchFamily="34" charset="0"/>
              </a:rPr>
              <a:t>करना </a:t>
            </a:r>
            <a:endParaRPr lang="hi-IN" sz="4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endParaRPr lang="hi-IN" sz="2769" b="1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882D2-3375-2975-5171-1F594480349A}"/>
              </a:ext>
            </a:extLst>
          </p:cNvPr>
          <p:cNvSpPr txBox="1"/>
          <p:nvPr/>
        </p:nvSpPr>
        <p:spPr>
          <a:xfrm>
            <a:off x="2383283" y="375170"/>
            <a:ext cx="65081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6600" b="1">
                <a:latin typeface="Kokila" panose="020B0604020202020204" pitchFamily="34" charset="0"/>
                <a:cs typeface="Kokila" panose="020B0604020202020204" pitchFamily="34" charset="0"/>
              </a:rPr>
              <a:t>उद्देश्य</a:t>
            </a:r>
          </a:p>
        </p:txBody>
      </p:sp>
      <p:pic>
        <p:nvPicPr>
          <p:cNvPr id="2" name="Picture 1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0E339565-A05D-C27B-C62D-2208A8F9A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54" y="261258"/>
            <a:ext cx="1423184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7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1902" y="217027"/>
            <a:ext cx="4599852" cy="83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846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क्रियान्वयन  </a:t>
            </a:r>
            <a:endParaRPr lang="hi-IN" sz="484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1085" y="677370"/>
            <a:ext cx="66469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पूर्व स्थिति</a:t>
            </a: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1483" indent="-309925">
              <a:buFont typeface="+mj-lt"/>
              <a:buAutoNum type="arabicPeriod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को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सरल एवं दैनिक गणित का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ज्ञान </a:t>
            </a: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1483" indent="-309925">
              <a:buFont typeface="+mj-lt"/>
              <a:buAutoNum type="arabicPeriod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का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गिनती से परिचित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होना </a:t>
            </a: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1483" indent="-309925">
              <a:buFont typeface="+mj-lt"/>
              <a:buAutoNum type="arabicPeriod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अंको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को परिवेश से जोड़ पाते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है </a:t>
            </a: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1483" indent="-309925">
              <a:buFont typeface="+mj-lt"/>
              <a:buAutoNum type="arabicPeriod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एक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अंक के जोड़ की जानकारी रखते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है </a:t>
            </a:r>
            <a:endParaRPr lang="hi-IN" sz="2215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471483" indent="-309925" algn="ctr"/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पश्चात स्थिति</a:t>
            </a: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1483" indent="-309925">
              <a:buFont typeface="+mj-lt"/>
              <a:buAutoNum type="arabicPeriod"/>
            </a:pP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इस टी०एल०एम० के माध्यम से बच्चें निपुण लक्ष्य की </a:t>
            </a:r>
            <a:b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प्राप्ति की ओर अग्रसर है |</a:t>
            </a:r>
          </a:p>
          <a:p>
            <a:pPr marL="471483" indent="-309925">
              <a:buFont typeface="+mj-lt"/>
              <a:buAutoNum type="arabicPeriod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के अंदर स्वयं समझकर, खोजकर </a:t>
            </a:r>
            <a:b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और हल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करने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की प्रवृत्ति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का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विकास | </a:t>
            </a:r>
          </a:p>
          <a:p>
            <a:pPr marL="471483" indent="-309925"/>
            <a:r>
              <a:rPr lang="en-US" sz="2400" b="1" dirty="0">
                <a:latin typeface="Kokila" panose="020B0604020202020204" pitchFamily="34" charset="0"/>
                <a:cs typeface="Kokila" panose="020B0604020202020204" pitchFamily="34" charset="0"/>
              </a:rPr>
              <a:t>3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.  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   प्राथमिक स्तर पर प्राप्त की गयी दक्षताओं , </a:t>
            </a:r>
          </a:p>
          <a:p>
            <a:pPr marL="471483" indent="-309925"/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        अवधारणाओं तथा कौशलों का सुद्रणीकरण |</a:t>
            </a:r>
            <a:endParaRPr lang="en-US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8077" indent="-316520">
              <a:buFont typeface="+mj-lt"/>
              <a:buAutoNum type="arabicPeriod" startAt="4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के मानसिक व तार्किक विकास |</a:t>
            </a:r>
          </a:p>
          <a:p>
            <a:pPr marL="471483" indent="-309925">
              <a:buFont typeface="+mj-lt"/>
              <a:buAutoNum type="arabicPeriod" startAt="4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को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गणित के नियमों से </a:t>
            </a:r>
            <a:b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अवगत होना |</a:t>
            </a:r>
          </a:p>
          <a:p>
            <a:pPr marL="471483" indent="-309925">
              <a:buFont typeface="+mj-lt"/>
              <a:buAutoNum type="arabicPeriod" startAt="4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गणित संक्रिया से परिचित हो सकें 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81" y="2286000"/>
            <a:ext cx="6219275" cy="3584031"/>
          </a:xfrm>
          <a:prstGeom prst="rect">
            <a:avLst/>
          </a:prstGeom>
        </p:spPr>
      </p:pic>
      <p:pic>
        <p:nvPicPr>
          <p:cNvPr id="3" name="Picture 2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100DC574-67BA-3F3F-73F1-C197E5A77A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698" y="156020"/>
            <a:ext cx="1423184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824" y="487850"/>
            <a:ext cx="10654352" cy="859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985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क्रियान्वयन</a:t>
            </a:r>
            <a:endParaRPr lang="hi-IN" sz="498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502" y="1861074"/>
            <a:ext cx="10990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निपुण लक्ष्य की प्राप्ति हेतु गणित कैलेंडर का निर्माण किया गया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है 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इसमें वर्ष के बारह महीनों में शैक्षिक सत्र को ध्यान में रखते हुए अप्रैल से मार्च तक गणित की संक्रियाए जोड़, घटाना, गुणा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भाग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विस्तारित रूप, अंकों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से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शब्दों में लिखना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पूर्ववर्ती अनुवर्ती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भिन्न,आकृतियों का ज्ञान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वर्गमूल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प्रतिशत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चिन्ह का ज्ञान को दर्शाया गया है ।</a:t>
            </a:r>
            <a:endParaRPr lang="en-US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आईसीटी के प्रयोग हेतु गणित कैलेंडर क्यूआर कोड जनरेट किया गया है जिसको स्कैन करके बहुत सरलता से वीडियो को प्रोजेक्टर लैपटॉप टैबलेट पर बच्चों को दिखाया जा सकता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हर माह में उस तारीख से संबंधित सवाल दिए गए हैं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,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उन सवालों को हल करने पर वही तारीख निकलती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है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बच्चे स्वयं समूह में इकट्ठे होकर प्रतिदिन सवाल को अपनी कॉपी पर लिखते हैं, और उसे हल करते हैं, जिनके उत्तर की जांच  कैलेंडर से ही करते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हैं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  <a:endParaRPr lang="en-US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बच्चो में स्वयं समझकर और खोजकर, हल करने की प्रवृति का विकास होता है और इस टीएलएम के माध्यम से नामांकन और उपस्थिति में वृद्धि  होती है</a:t>
            </a:r>
            <a:r>
              <a:rPr lang="en-US" sz="2400" b="1" dirty="0">
                <a:latin typeface="Kokila" panose="020B0604020202020204" pitchFamily="34" charset="0"/>
                <a:cs typeface="Kokila" panose="020B0604020202020204" pitchFamily="34" charset="0"/>
              </a:rPr>
              <a:t> |</a:t>
            </a:r>
          </a:p>
          <a:p>
            <a:pPr marL="197825" indent="-197825" algn="just">
              <a:buFont typeface="Arial" panose="020B0604020202020204" pitchFamily="34" charset="0"/>
              <a:buChar char="•"/>
            </a:pP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इस </a:t>
            </a:r>
            <a:r>
              <a:rPr lang="hi-IN" sz="2400" b="1" dirty="0">
                <a:latin typeface="Kokila" panose="020B0604020202020204" pitchFamily="34" charset="0"/>
                <a:cs typeface="Kokila" panose="020B0604020202020204" pitchFamily="34" charset="0"/>
              </a:rPr>
              <a:t>टीएलएम के माध्यम से बच्चे ऐसे प्रश्न बनायेंगे जिसमें तिथि का अनुमान लगाया </a:t>
            </a:r>
            <a:r>
              <a:rPr lang="hi-IN" sz="2400" b="1">
                <a:latin typeface="Kokila" panose="020B0604020202020204" pitchFamily="34" charset="0"/>
                <a:cs typeface="Kokila" panose="020B0604020202020204" pitchFamily="34" charset="0"/>
              </a:rPr>
              <a:t>जायें</a:t>
            </a:r>
            <a:r>
              <a:rPr lang="en-US" sz="2400" b="1">
                <a:latin typeface="Kokila" panose="020B0604020202020204" pitchFamily="34" charset="0"/>
                <a:cs typeface="Kokila" panose="020B0604020202020204" pitchFamily="34" charset="0"/>
              </a:rPr>
              <a:t> |</a:t>
            </a:r>
            <a:endParaRPr lang="hi-IN" sz="2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" name="Picture 1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CE27F5F0-8EED-74B4-24ED-B40D335A1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261" y="175799"/>
            <a:ext cx="1423184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6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7431" y="316523"/>
            <a:ext cx="83351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6600" b="1">
                <a:solidFill>
                  <a:srgbClr val="FF00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प्रभाव</a:t>
            </a:r>
            <a:endParaRPr lang="hi-IN" sz="6600" b="1" dirty="0">
              <a:solidFill>
                <a:srgbClr val="FF000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360" y="2177021"/>
            <a:ext cx="4759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4697" indent="-285750">
              <a:buFont typeface="Wingdings" panose="05000000000000000000" pitchFamily="2" charset="2"/>
              <a:buChar char="v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शैक्षिक गुणवत्ता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संवर्धन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4697" indent="-285750">
              <a:buFont typeface="Wingdings" panose="05000000000000000000" pitchFamily="2" charset="2"/>
              <a:buChar char="v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कक्षा शिक्षण में लर्निंग </a:t>
            </a:r>
            <a:b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</a:b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आउटकम की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सम्प्राप्ति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4697" indent="-285750">
              <a:buFont typeface="Wingdings" panose="05000000000000000000" pitchFamily="2" charset="2"/>
              <a:buChar char="v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निपुण लक्ष्यों की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प्राप्ति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4697" indent="-285750">
              <a:buFont typeface="Wingdings" panose="05000000000000000000" pitchFamily="2" charset="2"/>
              <a:buChar char="v"/>
            </a:pP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नामांकन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4697" indent="-285750">
              <a:buFont typeface="Wingdings" panose="05000000000000000000" pitchFamily="2" charset="2"/>
              <a:buChar char="v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उपस्थिति में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वृद्धि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4697" indent="-285750">
              <a:buFont typeface="Wingdings" panose="05000000000000000000" pitchFamily="2" charset="2"/>
              <a:buChar char="v"/>
            </a:pP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ICT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का</a:t>
            </a:r>
            <a:r>
              <a:rPr lang="en-US" sz="2800" b="1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प्रयोग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684697" indent="-285750">
              <a:buFont typeface="Wingdings" panose="05000000000000000000" pitchFamily="2" charset="2"/>
              <a:buChar char="v"/>
            </a:pP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सामुदायिक  </a:t>
            </a:r>
            <a:r>
              <a:rPr lang="hi-IN" sz="2800" b="1">
                <a:latin typeface="Kokila" panose="020B0604020202020204" pitchFamily="34" charset="0"/>
                <a:cs typeface="Kokila" panose="020B0604020202020204" pitchFamily="34" charset="0"/>
              </a:rPr>
              <a:t>सहभागिता </a:t>
            </a:r>
            <a:endParaRPr lang="hi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11" y="2265538"/>
            <a:ext cx="8649793" cy="4755457"/>
          </a:xfrm>
          <a:prstGeom prst="rect">
            <a:avLst/>
          </a:prstGeom>
        </p:spPr>
      </p:pic>
      <p:pic>
        <p:nvPicPr>
          <p:cNvPr id="4" name="Picture 3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92399533-74D1-0253-F8D0-5D444DA93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569" y="128737"/>
            <a:ext cx="1423184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1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75693" y="323406"/>
            <a:ext cx="8440615" cy="795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4569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संप्राप्ति</a:t>
            </a:r>
            <a:endParaRPr lang="hi-IN" sz="4569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78526" y="1078293"/>
            <a:ext cx="5697415" cy="562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i-IN" sz="2000" b="1">
                <a:latin typeface="Kokila" panose="020B0604020202020204" pitchFamily="34" charset="0"/>
                <a:cs typeface="Kokila" panose="020B0604020202020204" pitchFamily="34" charset="0"/>
              </a:rPr>
              <a:t>संज्ञानात्मक संप्राप्ति</a:t>
            </a: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 (कॉग्निटिव)</a:t>
            </a: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गणितीय अवधारणाओं की गहरी समझ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समस्या समाधान क्षमता में सुधार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तर्कशक्ति और विश्लेषण क्षमता में वृद्धि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गणितीय सूत्रों और सिद्धांतों की जानकारी में वृद्धि</a:t>
            </a:r>
          </a:p>
          <a:p>
            <a:pPr marL="476977" indent="-237390">
              <a:buFont typeface="+mj-lt"/>
              <a:buAutoNum type="arabicPeriod"/>
            </a:pPr>
            <a:endParaRPr lang="hi-IN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1483" indent="-309925"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कौशल संप्राप्ति (</a:t>
            </a:r>
            <a:r>
              <a:rPr lang="hi-IN" sz="2000" b="1">
                <a:latin typeface="Kokila" panose="020B0604020202020204" pitchFamily="34" charset="0"/>
                <a:cs typeface="Kokila" panose="020B0604020202020204" pitchFamily="34" charset="0"/>
              </a:rPr>
              <a:t>स्किल)</a:t>
            </a:r>
            <a:endParaRPr lang="hi-IN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गणितीय गणना करने की क्षमता में सुधार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ग्राफ़ और चार्ट बनाने की क्षमता में वृद्धि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डेटा विश्लेषण और व्याख्या क्षमता में सुधार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6977" indent="-23739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गणितीय मॉडल बनाने की क्षमता में वृद्धि</a:t>
            </a:r>
          </a:p>
          <a:p>
            <a:pPr marL="476977" indent="-237390">
              <a:buFont typeface="+mj-lt"/>
              <a:buAutoNum type="arabicPeriod"/>
            </a:pPr>
            <a:endParaRPr lang="hi-IN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भावनात्मक संप्राप्ति (एफेक्टिव)</a:t>
            </a:r>
          </a:p>
          <a:p>
            <a:pPr marL="478077" indent="-31652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गणित के प्रति रुचि और उत्साह में वृद्धि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8077" indent="-31652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आत्मविश्वास और गणितीय क्षमता में वृद्धि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8077" indent="-31652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समस्या समाधान में स्वतंत्रता और आत्मविश्वास</a:t>
            </a:r>
            <a:endParaRPr lang="en-US" sz="20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marL="478077" indent="-316520">
              <a:buFont typeface="+mj-lt"/>
              <a:buAutoNum type="arabicPeriod"/>
            </a:pP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टीमवर्क और सहयोग में सुधार</a:t>
            </a:r>
          </a:p>
          <a:p>
            <a:pPr marL="239588"/>
            <a:endParaRPr lang="hi-IN" sz="1938" b="1" dirty="0">
              <a:solidFill>
                <a:srgbClr val="0070C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265" y="1793631"/>
            <a:ext cx="8229600" cy="4907420"/>
          </a:xfrm>
          <a:prstGeom prst="rect">
            <a:avLst/>
          </a:prstGeom>
        </p:spPr>
      </p:pic>
      <p:pic>
        <p:nvPicPr>
          <p:cNvPr id="2" name="Picture 1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0059AB9E-A320-7D3F-2364-D3411FFA4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74646"/>
            <a:ext cx="1423184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857" y="304800"/>
            <a:ext cx="11466286" cy="62032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85725" cap="rnd" cmpd="tri">
            <a:solidFill>
              <a:srgbClr val="FF0000"/>
            </a:solidFill>
            <a:prstDash val="dash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round emblem with text and a book&#10;&#10;AI-generated content may be incorrect.">
            <a:extLst>
              <a:ext uri="{FF2B5EF4-FFF2-40B4-BE49-F238E27FC236}">
                <a16:creationId xmlns:a16="http://schemas.microsoft.com/office/drawing/2014/main" id="{19D05D7E-46AA-7BA2-AF52-E1A8B65BE6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4" y="522515"/>
            <a:ext cx="1423184" cy="14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2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485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Aparajita</vt:lpstr>
      <vt:lpstr>Arial</vt:lpstr>
      <vt:lpstr>Calibri</vt:lpstr>
      <vt:lpstr>Calibri Light</vt:lpstr>
      <vt:lpstr>Kokila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nyk jpnagar</dc:creator>
  <cp:lastModifiedBy>Lalbahadur</cp:lastModifiedBy>
  <cp:revision>21</cp:revision>
  <dcterms:created xsi:type="dcterms:W3CDTF">2024-09-23T09:26:34Z</dcterms:created>
  <dcterms:modified xsi:type="dcterms:W3CDTF">2025-08-13T11:50:43Z</dcterms:modified>
</cp:coreProperties>
</file>