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5" r:id="rId4"/>
    <p:sldId id="276" r:id="rId5"/>
    <p:sldId id="275" r:id="rId6"/>
  </p:sldIdLst>
  <p:sldSz cx="18288000" cy="10287000"/>
  <p:notesSz cx="6858000" cy="9144000"/>
  <p:embeddedFontLst>
    <p:embeddedFont>
      <p:font typeface="Kokila" panose="020B0604020202020204" pitchFamily="34" charset="0"/>
      <p:regular r:id="rId7"/>
      <p:bold r:id="rId8"/>
      <p:italic r:id="rId9"/>
      <p:boldItalic r:id="rId10"/>
    </p:embeddedFont>
    <p:embeddedFont>
      <p:font typeface="Kruti Dev 010" panose="020B0604020202020204"/>
      <p:regular r:id="rId11"/>
    </p:embeddedFont>
    <p:embeddedFont>
      <p:font typeface="Montserrat" panose="00000500000000000000" pitchFamily="2" charset="0"/>
      <p:regular r:id="rId12"/>
      <p:bold r:id="rId13"/>
      <p:italic r:id="rId14"/>
      <p:boldItalic r:id="rId15"/>
    </p:embeddedFont>
    <p:embeddedFont>
      <p:font typeface="Montserrat Bold" panose="00000800000000000000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34"/>
      </p:cViewPr>
      <p:guideLst>
        <p:guide orient="horz" pos="20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>
            <a:off x="7514172" y="9135002"/>
            <a:ext cx="2465957" cy="246596"/>
          </a:xfrm>
          <a:custGeom>
            <a:avLst/>
            <a:gdLst/>
            <a:ahLst/>
            <a:cxnLst/>
            <a:rect l="l" t="t" r="r" b="b"/>
            <a:pathLst>
              <a:path w="2465957" h="246596">
                <a:moveTo>
                  <a:pt x="0" y="0"/>
                </a:moveTo>
                <a:lnTo>
                  <a:pt x="2465957" y="0"/>
                </a:lnTo>
                <a:lnTo>
                  <a:pt x="2465957" y="246596"/>
                </a:lnTo>
                <a:lnTo>
                  <a:pt x="0" y="2465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flipH="1">
            <a:off x="11415669" y="-319278"/>
            <a:ext cx="7315200" cy="795528"/>
          </a:xfrm>
          <a:custGeom>
            <a:avLst/>
            <a:gdLst/>
            <a:ahLst/>
            <a:cxnLst/>
            <a:rect l="l" t="t" r="r" b="b"/>
            <a:pathLst>
              <a:path w="7315200" h="795528">
                <a:moveTo>
                  <a:pt x="7315200" y="0"/>
                </a:moveTo>
                <a:lnTo>
                  <a:pt x="0" y="0"/>
                </a:lnTo>
                <a:lnTo>
                  <a:pt x="0" y="795528"/>
                </a:lnTo>
                <a:lnTo>
                  <a:pt x="7315200" y="795528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flipH="1" flipV="1">
            <a:off x="11730545" y="9742477"/>
            <a:ext cx="7315200" cy="795528"/>
          </a:xfrm>
          <a:custGeom>
            <a:avLst/>
            <a:gdLst/>
            <a:ahLst/>
            <a:cxnLst/>
            <a:rect l="l" t="t" r="r" b="b"/>
            <a:pathLst>
              <a:path w="7315200" h="795528">
                <a:moveTo>
                  <a:pt x="7315200" y="795528"/>
                </a:moveTo>
                <a:lnTo>
                  <a:pt x="0" y="795528"/>
                </a:lnTo>
                <a:lnTo>
                  <a:pt x="0" y="0"/>
                </a:lnTo>
                <a:lnTo>
                  <a:pt x="7315200" y="0"/>
                </a:lnTo>
                <a:lnTo>
                  <a:pt x="7315200" y="795528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7497095" y="7281473"/>
            <a:ext cx="4966068" cy="562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68"/>
              </a:lnSpc>
              <a:spcBef>
                <a:spcPct val="0"/>
              </a:spcBef>
            </a:pPr>
            <a:endParaRPr lang="en-US" sz="3334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522330" y="7791627"/>
            <a:ext cx="6524301" cy="583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8"/>
              </a:lnSpc>
              <a:spcBef>
                <a:spcPct val="0"/>
              </a:spcBef>
            </a:pPr>
            <a:endParaRPr lang="en-US" sz="3434" b="1" dirty="0">
              <a:solidFill>
                <a:srgbClr val="172E73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ADD495-6FD3-419A-9328-7429F134861F}"/>
              </a:ext>
            </a:extLst>
          </p:cNvPr>
          <p:cNvSpPr txBox="1"/>
          <p:nvPr/>
        </p:nvSpPr>
        <p:spPr>
          <a:xfrm>
            <a:off x="1447800" y="5601099"/>
            <a:ext cx="8950270" cy="1712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07"/>
              </a:lnSpc>
              <a:spcBef>
                <a:spcPct val="0"/>
              </a:spcBef>
            </a:pPr>
            <a:r>
              <a:rPr lang="hi-IN" sz="14500" b="1" dirty="0">
                <a:solidFill>
                  <a:srgbClr val="002060"/>
                </a:solidFill>
                <a:latin typeface="Kokila" panose="020B0604020202020204" pitchFamily="34" charset="0"/>
                <a:ea typeface="Montserrat Bold"/>
                <a:cs typeface="Kokila" panose="020B0604020202020204" pitchFamily="34" charset="0"/>
                <a:sym typeface="Montserrat Bold"/>
              </a:rPr>
              <a:t>नामांकन मेला	</a:t>
            </a:r>
            <a:endParaRPr lang="en-US" sz="14500" b="1" dirty="0">
              <a:solidFill>
                <a:srgbClr val="002060"/>
              </a:solidFill>
              <a:latin typeface="Kokila" panose="020B0604020202020204" pitchFamily="34" charset="0"/>
              <a:ea typeface="Montserrat Bold"/>
              <a:cs typeface="Kokila" panose="020B0604020202020204" pitchFamily="34" charset="0"/>
              <a:sym typeface="Montserrat Bold"/>
            </a:endParaRPr>
          </a:p>
        </p:txBody>
      </p:sp>
      <p:sp>
        <p:nvSpPr>
          <p:cNvPr id="23" name="Circle: Hollow 22">
            <a:extLst>
              <a:ext uri="{FF2B5EF4-FFF2-40B4-BE49-F238E27FC236}">
                <a16:creationId xmlns:a16="http://schemas.microsoft.com/office/drawing/2014/main" id="{78A3C1F5-7B00-4550-99A2-B8713D9D5377}"/>
              </a:ext>
            </a:extLst>
          </p:cNvPr>
          <p:cNvSpPr/>
          <p:nvPr/>
        </p:nvSpPr>
        <p:spPr>
          <a:xfrm>
            <a:off x="7772399" y="647700"/>
            <a:ext cx="2590801" cy="2590800"/>
          </a:xfrm>
          <a:prstGeom prst="donut">
            <a:avLst>
              <a:gd name="adj" fmla="val 3670"/>
            </a:avLst>
          </a:prstGeom>
          <a:gradFill>
            <a:gsLst>
              <a:gs pos="7000">
                <a:srgbClr val="CCFFFF"/>
              </a:gs>
              <a:gs pos="22378">
                <a:srgbClr val="CCFF33"/>
              </a:gs>
              <a:gs pos="61000">
                <a:srgbClr val="00F5FF"/>
              </a:gs>
              <a:gs pos="81000">
                <a:srgbClr val="0066FF"/>
              </a:gs>
              <a:gs pos="40000">
                <a:srgbClr val="FF6600"/>
              </a:gs>
              <a:gs pos="6000">
                <a:srgbClr val="00FAFF"/>
              </a:gs>
              <a:gs pos="100000">
                <a:srgbClr val="99FF9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F4B97DE-A30F-4062-94C8-00EC98EF6C7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9973"/>
            <a:ext cx="2590800" cy="261852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56BEF4A-734D-413C-AB91-E21332F7C079}"/>
              </a:ext>
            </a:extLst>
          </p:cNvPr>
          <p:cNvSpPr txBox="1"/>
          <p:nvPr/>
        </p:nvSpPr>
        <p:spPr>
          <a:xfrm>
            <a:off x="11277600" y="7334815"/>
            <a:ext cx="63246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3200" b="1" dirty="0">
                <a:latin typeface="Kokila" panose="020B0604020202020204" pitchFamily="34" charset="0"/>
                <a:cs typeface="Kokila" panose="020B0604020202020204" pitchFamily="34" charset="0"/>
              </a:rPr>
              <a:t>रामनारायण यादव</a:t>
            </a:r>
          </a:p>
          <a:p>
            <a:pPr algn="ctr"/>
            <a:r>
              <a:rPr lang="en-US" sz="3200" b="1" dirty="0">
                <a:latin typeface="Kokila" panose="020B0604020202020204" pitchFamily="34" charset="0"/>
                <a:cs typeface="Kokila" panose="020B0604020202020204" pitchFamily="34" charset="0"/>
              </a:rPr>
              <a:t>(</a:t>
            </a:r>
            <a:r>
              <a:rPr lang="hi-IN" sz="3200" b="1" dirty="0">
                <a:latin typeface="Kokila" panose="020B0604020202020204" pitchFamily="34" charset="0"/>
                <a:cs typeface="Kokila" panose="020B0604020202020204" pitchFamily="34" charset="0"/>
              </a:rPr>
              <a:t>सहायक अध्यापक</a:t>
            </a:r>
            <a:r>
              <a:rPr lang="en-US" sz="3200" b="1" dirty="0">
                <a:latin typeface="Kokila" panose="020B0604020202020204" pitchFamily="34" charset="0"/>
                <a:cs typeface="Kokila" panose="020B0604020202020204" pitchFamily="34" charset="0"/>
              </a:rPr>
              <a:t>)</a:t>
            </a:r>
            <a:r>
              <a:rPr lang="hi-IN" sz="3200" b="1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</a:p>
          <a:p>
            <a:pPr algn="ctr"/>
            <a:r>
              <a:rPr lang="hi-IN" sz="3200" b="1" dirty="0">
                <a:latin typeface="Kokila" panose="020B0604020202020204" pitchFamily="34" charset="0"/>
                <a:cs typeface="Kokila" panose="020B0604020202020204" pitchFamily="34" charset="0"/>
              </a:rPr>
              <a:t>कंपोजिट विद्यालय यू 0पी0एस0 मिड्ढा ,</a:t>
            </a:r>
          </a:p>
          <a:p>
            <a:pPr algn="ctr"/>
            <a:r>
              <a:rPr lang="hi-IN" sz="3200" b="1" dirty="0">
                <a:latin typeface="Kokila" panose="020B0604020202020204" pitchFamily="34" charset="0"/>
                <a:cs typeface="Kokila" panose="020B0604020202020204" pitchFamily="34" charset="0"/>
              </a:rPr>
              <a:t> शिक्षा क्षेत्र- हनुमानगंज</a:t>
            </a:r>
            <a:r>
              <a:rPr lang="en-US" sz="3200" b="1" dirty="0">
                <a:latin typeface="Kokila" panose="020B0604020202020204" pitchFamily="34" charset="0"/>
                <a:cs typeface="Kokila" panose="020B0604020202020204" pitchFamily="34" charset="0"/>
              </a:rPr>
              <a:t>, </a:t>
            </a:r>
            <a:r>
              <a:rPr lang="hi-IN" sz="3200" b="1" dirty="0">
                <a:latin typeface="Kokila" panose="020B0604020202020204" pitchFamily="34" charset="0"/>
                <a:cs typeface="Kokila" panose="020B0604020202020204" pitchFamily="34" charset="0"/>
              </a:rPr>
              <a:t>जनपद: बलिया</a:t>
            </a:r>
          </a:p>
        </p:txBody>
      </p:sp>
      <p:pic>
        <p:nvPicPr>
          <p:cNvPr id="15" name="Picture 14" descr="A person and person standing next to a child&#10;&#10;Description automatically generated">
            <a:extLst>
              <a:ext uri="{FF2B5EF4-FFF2-40B4-BE49-F238E27FC236}">
                <a16:creationId xmlns:a16="http://schemas.microsoft.com/office/drawing/2014/main" id="{37AB0195-4488-4B87-847D-78E5A5AF193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3" r="19217"/>
          <a:stretch/>
        </p:blipFill>
        <p:spPr>
          <a:xfrm>
            <a:off x="13548328" y="5478976"/>
            <a:ext cx="1544314" cy="16684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0" y="721921"/>
            <a:ext cx="18287999" cy="9925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09"/>
              </a:lnSpc>
              <a:spcBef>
                <a:spcPct val="0"/>
              </a:spcBef>
            </a:pPr>
            <a:r>
              <a:rPr lang="hi-IN" sz="88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उदेश्य</a:t>
            </a:r>
            <a:endParaRPr lang="en-US" sz="9600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69455D1-0FC3-43DE-A33D-16FA0BDA23C7}"/>
              </a:ext>
            </a:extLst>
          </p:cNvPr>
          <p:cNvSpPr/>
          <p:nvPr/>
        </p:nvSpPr>
        <p:spPr>
          <a:xfrm>
            <a:off x="5791200" y="3258359"/>
            <a:ext cx="12021418" cy="1885141"/>
          </a:xfrm>
          <a:prstGeom prst="parallelogram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6">
            <a:extLst>
              <a:ext uri="{FF2B5EF4-FFF2-40B4-BE49-F238E27FC236}">
                <a16:creationId xmlns:a16="http://schemas.microsoft.com/office/drawing/2014/main" id="{51110E3E-835E-4ED6-A44C-91A35295676E}"/>
              </a:ext>
            </a:extLst>
          </p:cNvPr>
          <p:cNvSpPr txBox="1"/>
          <p:nvPr/>
        </p:nvSpPr>
        <p:spPr>
          <a:xfrm>
            <a:off x="6629400" y="3928739"/>
            <a:ext cx="10996045" cy="544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hi-I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MS Mincho" panose="02020609040205080304" pitchFamily="49" charset="-128"/>
                <a:cs typeface="Kokila" panose="020B0604020202020204" pitchFamily="34" charset="0"/>
              </a:rPr>
              <a:t>विद्यालय में बच्चों के नामांकन एवं ठहराव की दर में वृद्धि करना।</a:t>
            </a:r>
          </a:p>
        </p:txBody>
      </p: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237C4278-51D2-4626-95B1-14692B39D1D6}"/>
              </a:ext>
            </a:extLst>
          </p:cNvPr>
          <p:cNvSpPr/>
          <p:nvPr/>
        </p:nvSpPr>
        <p:spPr>
          <a:xfrm>
            <a:off x="5809382" y="5524501"/>
            <a:ext cx="12021418" cy="1524000"/>
          </a:xfrm>
          <a:prstGeom prst="parallelogram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6">
            <a:extLst>
              <a:ext uri="{FF2B5EF4-FFF2-40B4-BE49-F238E27FC236}">
                <a16:creationId xmlns:a16="http://schemas.microsoft.com/office/drawing/2014/main" id="{A60CBEC4-D280-48E3-9A10-49F97B731FB9}"/>
              </a:ext>
            </a:extLst>
          </p:cNvPr>
          <p:cNvSpPr txBox="1"/>
          <p:nvPr/>
        </p:nvSpPr>
        <p:spPr>
          <a:xfrm>
            <a:off x="7620000" y="6137168"/>
            <a:ext cx="10996045" cy="544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hi-I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MS Mincho" panose="02020609040205080304" pitchFamily="49" charset="-128"/>
                <a:cs typeface="Kokila" panose="020B0604020202020204" pitchFamily="34" charset="0"/>
              </a:rPr>
              <a:t>सभी बच्चों को गुणवत्तापूर्ण एवं सतत शिक्षा से जोड़ना।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A3B7EFCF-DE18-4F32-BD77-A08DC0A29D82}"/>
              </a:ext>
            </a:extLst>
          </p:cNvPr>
          <p:cNvSpPr/>
          <p:nvPr/>
        </p:nvSpPr>
        <p:spPr>
          <a:xfrm>
            <a:off x="5809382" y="7601759"/>
            <a:ext cx="12021418" cy="1885141"/>
          </a:xfrm>
          <a:prstGeom prst="parallelogram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6">
            <a:extLst>
              <a:ext uri="{FF2B5EF4-FFF2-40B4-BE49-F238E27FC236}">
                <a16:creationId xmlns:a16="http://schemas.microsoft.com/office/drawing/2014/main" id="{E284B1D4-A067-4F1B-8C69-C974A1DDD42A}"/>
              </a:ext>
            </a:extLst>
          </p:cNvPr>
          <p:cNvSpPr txBox="1"/>
          <p:nvPr/>
        </p:nvSpPr>
        <p:spPr>
          <a:xfrm>
            <a:off x="7086600" y="8115300"/>
            <a:ext cx="9147798" cy="10445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hi-I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MS Mincho" panose="02020609040205080304" pitchFamily="49" charset="-128"/>
                <a:cs typeface="Kokila" panose="020B0604020202020204" pitchFamily="34" charset="0"/>
              </a:rPr>
              <a:t>निपुण लक्ष्यों की प्राप्ति हेतु विद्यार्थियों में सकारात्मक व्यवहारिक परिवर्तन लाना।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FD04CA2-06A2-493B-89EC-AF892FEEF6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193" y="2238439"/>
            <a:ext cx="5810123" cy="581012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5E39A68-FA2C-4569-8890-64DFE94800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8113"/>
            <a:ext cx="1761475" cy="1780326"/>
          </a:xfrm>
          <a:prstGeom prst="rect">
            <a:avLst/>
          </a:prstGeom>
        </p:spPr>
      </p:pic>
      <p:pic>
        <p:nvPicPr>
          <p:cNvPr id="13" name="Picture 12" descr="A paper with text and images on it&#10;&#10;Description automatically generated">
            <a:extLst>
              <a:ext uri="{FF2B5EF4-FFF2-40B4-BE49-F238E27FC236}">
                <a16:creationId xmlns:a16="http://schemas.microsoft.com/office/drawing/2014/main" id="{60A7B9F6-A1A4-40B5-98E3-8AA9D81B592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8" y="3314700"/>
            <a:ext cx="3900161" cy="28224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DE8688-33F3-45CE-B732-83B29B68575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92" y="6703551"/>
            <a:ext cx="3698488" cy="24562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 animBg="1"/>
      <p:bldP spid="26" grpId="0"/>
      <p:bldP spid="31" grpId="0" animBg="1"/>
      <p:bldP spid="34" grpId="0"/>
      <p:bldP spid="36" grpId="0" animBg="1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7200" y="1562100"/>
            <a:ext cx="13106400" cy="7936121"/>
            <a:chOff x="0" y="-38100"/>
            <a:chExt cx="4274726" cy="1400874"/>
          </a:xfrm>
        </p:grpSpPr>
        <p:sp>
          <p:nvSpPr>
            <p:cNvPr id="3" name="Freeform 3"/>
            <p:cNvSpPr/>
            <p:nvPr/>
          </p:nvSpPr>
          <p:spPr>
            <a:xfrm>
              <a:off x="0" y="193814"/>
              <a:ext cx="4274726" cy="1168960"/>
            </a:xfrm>
            <a:custGeom>
              <a:avLst/>
              <a:gdLst/>
              <a:ahLst/>
              <a:cxnLst/>
              <a:rect l="l" t="t" r="r" b="b"/>
              <a:pathLst>
                <a:path w="4274726" h="1168960">
                  <a:moveTo>
                    <a:pt x="11448" y="0"/>
                  </a:moveTo>
                  <a:lnTo>
                    <a:pt x="4263278" y="0"/>
                  </a:lnTo>
                  <a:cubicBezTo>
                    <a:pt x="4269601" y="0"/>
                    <a:pt x="4274726" y="5125"/>
                    <a:pt x="4274726" y="11448"/>
                  </a:cubicBezTo>
                  <a:lnTo>
                    <a:pt x="4274726" y="1157512"/>
                  </a:lnTo>
                  <a:cubicBezTo>
                    <a:pt x="4274726" y="1160548"/>
                    <a:pt x="4273520" y="1163460"/>
                    <a:pt x="4271373" y="1165607"/>
                  </a:cubicBezTo>
                  <a:cubicBezTo>
                    <a:pt x="4269226" y="1167754"/>
                    <a:pt x="4266314" y="1168960"/>
                    <a:pt x="4263278" y="1168960"/>
                  </a:cubicBezTo>
                  <a:lnTo>
                    <a:pt x="11448" y="1168960"/>
                  </a:lnTo>
                  <a:cubicBezTo>
                    <a:pt x="8412" y="1168960"/>
                    <a:pt x="5500" y="1167754"/>
                    <a:pt x="3353" y="1165607"/>
                  </a:cubicBezTo>
                  <a:cubicBezTo>
                    <a:pt x="1206" y="1163460"/>
                    <a:pt x="0" y="1160548"/>
                    <a:pt x="0" y="1157512"/>
                  </a:cubicBezTo>
                  <a:lnTo>
                    <a:pt x="0" y="11448"/>
                  </a:lnTo>
                  <a:cubicBezTo>
                    <a:pt x="0" y="8412"/>
                    <a:pt x="1206" y="5500"/>
                    <a:pt x="3353" y="3353"/>
                  </a:cubicBezTo>
                  <a:cubicBezTo>
                    <a:pt x="5500" y="1206"/>
                    <a:pt x="8412" y="0"/>
                    <a:pt x="1144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12070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826822" y="556122"/>
            <a:ext cx="2193787" cy="472578"/>
          </a:xfrm>
          <a:custGeom>
            <a:avLst/>
            <a:gdLst/>
            <a:ahLst/>
            <a:cxnLst/>
            <a:rect l="l" t="t" r="r" b="b"/>
            <a:pathLst>
              <a:path w="2193787" h="472578">
                <a:moveTo>
                  <a:pt x="0" y="0"/>
                </a:moveTo>
                <a:lnTo>
                  <a:pt x="2193787" y="0"/>
                </a:lnTo>
                <a:lnTo>
                  <a:pt x="2193787" y="472578"/>
                </a:lnTo>
                <a:lnTo>
                  <a:pt x="0" y="4725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457200" y="723900"/>
            <a:ext cx="17678400" cy="9925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09"/>
              </a:lnSpc>
              <a:spcBef>
                <a:spcPct val="0"/>
              </a:spcBef>
            </a:pPr>
            <a:r>
              <a:rPr lang="hi-IN" sz="88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प्रभाव</a:t>
            </a:r>
            <a:endParaRPr lang="en-US" sz="8800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DECE6658-EC26-4680-BAC0-51C9ACC76860}"/>
              </a:ext>
            </a:extLst>
          </p:cNvPr>
          <p:cNvSpPr txBox="1"/>
          <p:nvPr/>
        </p:nvSpPr>
        <p:spPr>
          <a:xfrm>
            <a:off x="538565" y="3114027"/>
            <a:ext cx="12306300" cy="6093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marR="0" indent="-5715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hi-IN" sz="3600" b="1" dirty="0">
                <a:solidFill>
                  <a:srgbClr val="002060"/>
                </a:solidFill>
                <a:latin typeface="Kruti Dev 010" pitchFamily="2" charset="0"/>
                <a:ea typeface="MS Mincho" panose="02020609040205080304" pitchFamily="49" charset="-128"/>
                <a:cs typeface="Kokila" panose="020B0604020202020204" pitchFamily="34" charset="0"/>
              </a:rPr>
              <a:t>नामांकन वृद्धि हेतु जनसंपर्क – हैंडबिल व पोस्टर तैयार कर शिक्षकों द्वारा घर-घर जाकर वितरण, अभिभावकों से संवाद एवं आत्मीय संबंध स्थापित कर नामांकन के लिए प्रेरित किया गया।</a:t>
            </a:r>
          </a:p>
          <a:p>
            <a:pPr marL="571500" marR="0" indent="-5715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hi-IN" sz="3600" b="1" dirty="0">
                <a:solidFill>
                  <a:srgbClr val="002060"/>
                </a:solidFill>
                <a:latin typeface="Kruti Dev 010" pitchFamily="2" charset="0"/>
                <a:ea typeface="MS Mincho" panose="02020609040205080304" pitchFamily="49" charset="-128"/>
                <a:cs typeface="Kokila" panose="020B0604020202020204" pitchFamily="34" charset="0"/>
              </a:rPr>
              <a:t>सामुदायिक जागरूकता अभियान – गाँव की मुख्य गलियों में पोस्टर चस्पा, लाउडस्पीकर से प्रचार-प्रसार तथा नामांकन मेले का आयोजन किया गया।</a:t>
            </a:r>
          </a:p>
          <a:p>
            <a:pPr marL="571500" marR="0" indent="-5715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hi-IN" sz="3600" b="1" dirty="0">
                <a:solidFill>
                  <a:srgbClr val="002060"/>
                </a:solidFill>
                <a:latin typeface="Kruti Dev 010" pitchFamily="2" charset="0"/>
                <a:ea typeface="MS Mincho" panose="02020609040205080304" pitchFamily="49" charset="-128"/>
                <a:cs typeface="Kokila" panose="020B0604020202020204" pitchFamily="34" charset="0"/>
              </a:rPr>
              <a:t>ठहराव बढ़ाने हेतु रोचक गतिविधियाँ – प्रार्थना सभा, पीटी, प्रतिज्ञा, अखबार वाचन, गीत आदि को उत्साहपूर्ण ढंग से आयोजित कर उपस्थिति व प्रदर्शन के आधार पर बच्चों को पुरस्कृत किया गया।</a:t>
            </a:r>
          </a:p>
          <a:p>
            <a:pPr marL="571500" marR="0" indent="-5715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hi-IN" sz="3600" b="1" dirty="0">
                <a:solidFill>
                  <a:srgbClr val="002060"/>
                </a:solidFill>
                <a:latin typeface="Kruti Dev 010" pitchFamily="2" charset="0"/>
                <a:ea typeface="MS Mincho" panose="02020609040205080304" pitchFamily="49" charset="-128"/>
                <a:cs typeface="Kokila" panose="020B0604020202020204" pitchFamily="34" charset="0"/>
              </a:rPr>
              <a:t>शैक्षिक गुणवत्ता एवं प्रोत्साहन – समयबद्ध कक्षाएँ, क्विज, प्रतियोगिताएँ, बालसभा, बाल संसद तथा प्रतियोगी परीक्षाओं की तैयारी कर विजेताओं को मेडल व प्रशस्ति पत्र देकर सम्मानित किया गया।</a:t>
            </a:r>
            <a:endParaRPr lang="hi-IN" sz="3600" b="1" dirty="0">
              <a:solidFill>
                <a:srgbClr val="002060"/>
              </a:solidFill>
              <a:effectLst/>
              <a:latin typeface="Kruti Dev 010" pitchFamily="2" charset="0"/>
              <a:ea typeface="MS Mincho" panose="02020609040205080304" pitchFamily="49" charset="-128"/>
              <a:cs typeface="Kokila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18821A-6225-4682-91E9-702C007155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938" y="2238438"/>
            <a:ext cx="5810123" cy="58101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AC729BF-9160-4986-87EB-7970D079589D}"/>
              </a:ext>
            </a:extLst>
          </p:cNvPr>
          <p:cNvSpPr txBox="1"/>
          <p:nvPr/>
        </p:nvSpPr>
        <p:spPr>
          <a:xfrm>
            <a:off x="3657600" y="957928"/>
            <a:ext cx="11688209" cy="10233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09"/>
              </a:lnSpc>
              <a:spcBef>
                <a:spcPct val="0"/>
              </a:spcBef>
            </a:pPr>
            <a:r>
              <a:rPr lang="hi-IN" sz="9600" b="1" dirty="0">
                <a:latin typeface="Montserrat Bold"/>
                <a:ea typeface="Montserrat Bold"/>
                <a:cs typeface="Montserrat Bold"/>
                <a:sym typeface="Montserrat Bold"/>
              </a:rPr>
              <a:t>क्रियान्वयन</a:t>
            </a:r>
            <a:endParaRPr lang="en-US" sz="8800" b="1" dirty="0"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5E2F47-9F09-417C-976A-FC01BBA4A2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376413"/>
            <a:ext cx="1905001" cy="19253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2C0E3E-1895-4947-88F3-8B949582204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1459" y="3139212"/>
            <a:ext cx="3910741" cy="2842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CF5721-E4C4-407A-B8A5-8CD3327C3FD1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6846" y="6599619"/>
            <a:ext cx="4162587" cy="26083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0" y="721921"/>
            <a:ext cx="18287999" cy="9925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09"/>
              </a:lnSpc>
              <a:spcBef>
                <a:spcPct val="0"/>
              </a:spcBef>
            </a:pPr>
            <a:r>
              <a:rPr lang="hi-IN" sz="88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प्रभाव</a:t>
            </a:r>
            <a:endParaRPr lang="en-US" sz="9600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69455D1-0FC3-43DE-A33D-16FA0BDA23C7}"/>
              </a:ext>
            </a:extLst>
          </p:cNvPr>
          <p:cNvSpPr/>
          <p:nvPr/>
        </p:nvSpPr>
        <p:spPr>
          <a:xfrm>
            <a:off x="1295400" y="3258359"/>
            <a:ext cx="12021418" cy="1885141"/>
          </a:xfrm>
          <a:prstGeom prst="parallelogram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6">
            <a:extLst>
              <a:ext uri="{FF2B5EF4-FFF2-40B4-BE49-F238E27FC236}">
                <a16:creationId xmlns:a16="http://schemas.microsoft.com/office/drawing/2014/main" id="{51110E3E-835E-4ED6-A44C-91A35295676E}"/>
              </a:ext>
            </a:extLst>
          </p:cNvPr>
          <p:cNvSpPr txBox="1"/>
          <p:nvPr/>
        </p:nvSpPr>
        <p:spPr>
          <a:xfrm>
            <a:off x="1917617" y="3543300"/>
            <a:ext cx="10996045" cy="1544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hi-I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MS Mincho" panose="02020609040205080304" pitchFamily="49" charset="-128"/>
                <a:cs typeface="Kokila" panose="020B0604020202020204" pitchFamily="34" charset="0"/>
              </a:rPr>
              <a:t>अभिभावकों में शिक्षा के प्रति जागरूकता एवं सकारात्मक दृष्टिकोण विकसित हुआ, जिससे विद्यालय से उनका आत्मीय संबंध मजबूत हुआ।</a:t>
            </a:r>
          </a:p>
        </p:txBody>
      </p: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237C4278-51D2-4626-95B1-14692B39D1D6}"/>
              </a:ext>
            </a:extLst>
          </p:cNvPr>
          <p:cNvSpPr/>
          <p:nvPr/>
        </p:nvSpPr>
        <p:spPr>
          <a:xfrm>
            <a:off x="1313582" y="5524500"/>
            <a:ext cx="12021418" cy="1885141"/>
          </a:xfrm>
          <a:prstGeom prst="parallelogram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6">
            <a:extLst>
              <a:ext uri="{FF2B5EF4-FFF2-40B4-BE49-F238E27FC236}">
                <a16:creationId xmlns:a16="http://schemas.microsoft.com/office/drawing/2014/main" id="{A60CBEC4-D280-48E3-9A10-49F97B731FB9}"/>
              </a:ext>
            </a:extLst>
          </p:cNvPr>
          <p:cNvSpPr txBox="1"/>
          <p:nvPr/>
        </p:nvSpPr>
        <p:spPr>
          <a:xfrm>
            <a:off x="1900827" y="5733241"/>
            <a:ext cx="10996045" cy="1544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hi-I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MS Mincho" panose="02020609040205080304" pitchFamily="49" charset="-128"/>
                <a:cs typeface="Kokila" panose="020B0604020202020204" pitchFamily="34" charset="0"/>
              </a:rPr>
              <a:t>विद्यार्थियों की विद्यालय में उपस्थिति, सक्रियता और उत्साह में उल्लेखनीय वृद्धि हुई तथा उनमें स्वस्थ प्रतिस्पर्धा की भावना विकसित हुई।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A3B7EFCF-DE18-4F32-BD77-A08DC0A29D82}"/>
              </a:ext>
            </a:extLst>
          </p:cNvPr>
          <p:cNvSpPr/>
          <p:nvPr/>
        </p:nvSpPr>
        <p:spPr>
          <a:xfrm>
            <a:off x="1313582" y="7601759"/>
            <a:ext cx="12021418" cy="1885141"/>
          </a:xfrm>
          <a:prstGeom prst="parallelogram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6">
            <a:extLst>
              <a:ext uri="{FF2B5EF4-FFF2-40B4-BE49-F238E27FC236}">
                <a16:creationId xmlns:a16="http://schemas.microsoft.com/office/drawing/2014/main" id="{E284B1D4-A067-4F1B-8C69-C974A1DDD42A}"/>
              </a:ext>
            </a:extLst>
          </p:cNvPr>
          <p:cNvSpPr txBox="1"/>
          <p:nvPr/>
        </p:nvSpPr>
        <p:spPr>
          <a:xfrm>
            <a:off x="1862006" y="8115300"/>
            <a:ext cx="10996045" cy="10445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hi-I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MS Mincho" panose="02020609040205080304" pitchFamily="49" charset="-128"/>
                <a:cs typeface="Kokila" panose="020B0604020202020204" pitchFamily="34" charset="0"/>
              </a:rPr>
              <a:t>विद्यालय में नामांकन में वृद्धि हुई और ठहराव की समस्या समाप्त हो गई।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FD04CA2-06A2-493B-89EC-AF892FEEF6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939" y="2238439"/>
            <a:ext cx="5810123" cy="581012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5E39A68-FA2C-4569-8890-64DFE94800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8113"/>
            <a:ext cx="1761475" cy="17803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DADA22-D48B-439F-A2AC-F138520771A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5160" y="3234477"/>
            <a:ext cx="3922041" cy="28996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B2E860-2264-41A5-B1DB-FFFC35229B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38701" y="6819900"/>
            <a:ext cx="4039164" cy="292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 animBg="1"/>
      <p:bldP spid="26" grpId="0"/>
      <p:bldP spid="31" grpId="0" animBg="1"/>
      <p:bldP spid="34" grpId="0"/>
      <p:bldP spid="36" grpId="0" animBg="1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2ADED06-B554-4A19-B966-107315AACB49}"/>
              </a:ext>
            </a:extLst>
          </p:cNvPr>
          <p:cNvSpPr txBox="1"/>
          <p:nvPr/>
        </p:nvSpPr>
        <p:spPr>
          <a:xfrm>
            <a:off x="4876800" y="6321814"/>
            <a:ext cx="9144000" cy="1758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09"/>
              </a:lnSpc>
              <a:spcBef>
                <a:spcPct val="0"/>
              </a:spcBef>
            </a:pPr>
            <a:r>
              <a:rPr lang="hi-IN" sz="28700" b="1" dirty="0">
                <a:latin typeface="Montserrat Bold"/>
                <a:ea typeface="Montserrat Bold"/>
                <a:cs typeface="Montserrat Bold"/>
                <a:sym typeface="Montserrat Bold"/>
              </a:rPr>
              <a:t>धन्यवाद</a:t>
            </a:r>
            <a:endParaRPr lang="en-US" sz="28700" b="1" dirty="0"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DAB1DA-ADCB-4897-8010-260EEB61C5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438406"/>
            <a:ext cx="2619657" cy="264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4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3276</TotalTime>
  <Words>243</Words>
  <Application>Microsoft Office PowerPoint</Application>
  <PresentationFormat>Custom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Wingdings</vt:lpstr>
      <vt:lpstr>Arial</vt:lpstr>
      <vt:lpstr>Montserrat</vt:lpstr>
      <vt:lpstr>Calibri</vt:lpstr>
      <vt:lpstr>Kokila</vt:lpstr>
      <vt:lpstr>Montserrat Bold</vt:lpstr>
      <vt:lpstr>Kruti Dev 010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White Modern Professional Presentation Annual Sales Report</dc:title>
  <cp:lastModifiedBy>Lalbahadur</cp:lastModifiedBy>
  <cp:revision>124</cp:revision>
  <dcterms:created xsi:type="dcterms:W3CDTF">2006-08-16T00:00:00Z</dcterms:created>
  <dcterms:modified xsi:type="dcterms:W3CDTF">2025-08-14T10:09:21Z</dcterms:modified>
  <dc:identifier>DAGetk6AfG4</dc:identifier>
</cp:coreProperties>
</file>