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258" r:id="rId4"/>
    <p:sldId id="268" r:id="rId5"/>
    <p:sldId id="265" r:id="rId6"/>
  </p:sldIdLst>
  <p:sldSz cx="18288000" cy="10287000"/>
  <p:notesSz cx="6858000" cy="9144000"/>
  <p:embeddedFontLst>
    <p:embeddedFont>
      <p:font typeface="Kokila" panose="020B0604020202020204"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sv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143000" y="5851953"/>
            <a:ext cx="8686800" cy="1769715"/>
          </a:xfrm>
          <a:prstGeom prst="rect">
            <a:avLst/>
          </a:prstGeom>
        </p:spPr>
        <p:txBody>
          <a:bodyPr wrap="square" lIns="0" tIns="0" rIns="0" bIns="0" rtlCol="0" anchor="t">
            <a:spAutoFit/>
          </a:bodyPr>
          <a:lstStyle/>
          <a:p>
            <a:pPr algn="ctr"/>
            <a:r>
              <a:rPr lang="hi-IN" sz="11500" b="1" dirty="0">
                <a:solidFill>
                  <a:schemeClr val="tx2"/>
                </a:solidFill>
                <a:latin typeface="Kokila" panose="020B0604020202020204" pitchFamily="34" charset="0"/>
                <a:cs typeface="Kokila" panose="020B0604020202020204" pitchFamily="34" charset="0"/>
              </a:rPr>
              <a:t>मैजिक ऑफ साइन्स</a:t>
            </a:r>
          </a:p>
        </p:txBody>
      </p:sp>
      <p:sp>
        <p:nvSpPr>
          <p:cNvPr id="10" name="TextBox 10"/>
          <p:cNvSpPr txBox="1"/>
          <p:nvPr/>
        </p:nvSpPr>
        <p:spPr>
          <a:xfrm>
            <a:off x="10363200" y="7263776"/>
            <a:ext cx="7829551" cy="2708434"/>
          </a:xfrm>
          <a:prstGeom prst="rect">
            <a:avLst/>
          </a:prstGeom>
        </p:spPr>
        <p:txBody>
          <a:bodyPr wrap="square" lIns="0" tIns="0" rIns="0" bIns="0" rtlCol="0" anchor="t">
            <a:spAutoFit/>
          </a:bodyPr>
          <a:lstStyle/>
          <a:p>
            <a:pPr marL="0" indent="0" algn="ctr">
              <a:buNone/>
            </a:pPr>
            <a:r>
              <a:rPr lang="hi-IN" sz="4400" b="1" dirty="0">
                <a:latin typeface="Kokila" panose="020B0604020202020204" pitchFamily="34" charset="0"/>
                <a:cs typeface="Kokila" panose="020B0604020202020204" pitchFamily="34" charset="0"/>
              </a:rPr>
              <a:t>तरुण भूषण</a:t>
            </a:r>
            <a:br>
              <a:rPr lang="hi-IN" sz="4400" b="1" dirty="0">
                <a:latin typeface="Kokila" panose="020B0604020202020204" pitchFamily="34" charset="0"/>
                <a:cs typeface="Kokila" panose="020B0604020202020204" pitchFamily="34" charset="0"/>
              </a:rPr>
            </a:br>
            <a:r>
              <a:rPr lang="en-US" sz="4400" b="1" dirty="0">
                <a:latin typeface="Kokila" panose="020B0604020202020204" pitchFamily="34" charset="0"/>
                <a:cs typeface="Kokila" panose="020B0604020202020204" pitchFamily="34" charset="0"/>
              </a:rPr>
              <a:t>(</a:t>
            </a:r>
            <a:r>
              <a:rPr lang="hi-IN" sz="4400" b="1" dirty="0">
                <a:latin typeface="Kokila" panose="020B0604020202020204" pitchFamily="34" charset="0"/>
                <a:cs typeface="Kokila" panose="020B0604020202020204" pitchFamily="34" charset="0"/>
              </a:rPr>
              <a:t>सहायक अध्यापक</a:t>
            </a:r>
            <a:r>
              <a:rPr lang="en-US" sz="4400" b="1" dirty="0">
                <a:latin typeface="Kokila" panose="020B0604020202020204" pitchFamily="34" charset="0"/>
                <a:cs typeface="Kokila" panose="020B0604020202020204" pitchFamily="34" charset="0"/>
              </a:rPr>
              <a:t>)</a:t>
            </a:r>
            <a:br>
              <a:rPr lang="hi-IN" sz="4400" b="1" dirty="0">
                <a:latin typeface="Kokila" panose="020B0604020202020204" pitchFamily="34" charset="0"/>
                <a:cs typeface="Kokila" panose="020B0604020202020204" pitchFamily="34" charset="0"/>
              </a:rPr>
            </a:br>
            <a:r>
              <a:rPr lang="hi-IN" sz="4400" b="1" dirty="0">
                <a:latin typeface="Kokila" panose="020B0604020202020204" pitchFamily="34" charset="0"/>
                <a:cs typeface="Kokila" panose="020B0604020202020204" pitchFamily="34" charset="0"/>
              </a:rPr>
              <a:t>उच्च प्राथमिक विद्यालय दुल्हेड़ा, </a:t>
            </a:r>
            <a:r>
              <a:rPr lang="en-US" sz="4400" b="1" dirty="0">
                <a:latin typeface="Kokila" panose="020B0604020202020204" pitchFamily="34" charset="0"/>
                <a:cs typeface="Kokila" panose="020B0604020202020204" pitchFamily="34" charset="0"/>
              </a:rPr>
              <a:t> </a:t>
            </a:r>
            <a:br>
              <a:rPr lang="hi-IN" sz="4400" b="1" dirty="0">
                <a:latin typeface="Kokila" panose="020B0604020202020204" pitchFamily="34" charset="0"/>
                <a:cs typeface="Kokila" panose="020B0604020202020204" pitchFamily="34" charset="0"/>
              </a:rPr>
            </a:br>
            <a:r>
              <a:rPr lang="hi-IN" sz="4400" b="1" dirty="0">
                <a:latin typeface="Kokila" panose="020B0604020202020204" pitchFamily="34" charset="0"/>
                <a:cs typeface="Kokila" panose="020B0604020202020204" pitchFamily="34" charset="0"/>
              </a:rPr>
              <a:t>ब्लॉक-शाहपुरजिला, जनपद-  मुजफ्फरनगर</a:t>
            </a:r>
            <a:endParaRPr lang="en-IN" sz="4400" b="1" dirty="0">
              <a:latin typeface="Kokila" panose="020B0604020202020204" pitchFamily="34" charset="0"/>
              <a:cs typeface="Kokila" panose="020B0604020202020204" pitchFamily="34" charset="0"/>
            </a:endParaRPr>
          </a:p>
        </p:txBody>
      </p:sp>
      <p:sp>
        <p:nvSpPr>
          <p:cNvPr id="12" name="Circle: Hollow 11">
            <a:extLst>
              <a:ext uri="{FF2B5EF4-FFF2-40B4-BE49-F238E27FC236}">
                <a16:creationId xmlns:a16="http://schemas.microsoft.com/office/drawing/2014/main" id="{49A2DA45-582E-45F8-B918-18AACF1B793A}"/>
              </a:ext>
            </a:extLst>
          </p:cNvPr>
          <p:cNvSpPr/>
          <p:nvPr/>
        </p:nvSpPr>
        <p:spPr>
          <a:xfrm>
            <a:off x="7848600" y="482928"/>
            <a:ext cx="2590801" cy="2590800"/>
          </a:xfrm>
          <a:prstGeom prst="donut">
            <a:avLst>
              <a:gd name="adj" fmla="val 3670"/>
            </a:avLst>
          </a:prstGeom>
          <a:gradFill>
            <a:gsLst>
              <a:gs pos="7000">
                <a:srgbClr val="CCFFFF"/>
              </a:gs>
              <a:gs pos="22378">
                <a:srgbClr val="CCFF33"/>
              </a:gs>
              <a:gs pos="61000">
                <a:srgbClr val="00F5FF"/>
              </a:gs>
              <a:gs pos="81000">
                <a:srgbClr val="0066FF"/>
              </a:gs>
              <a:gs pos="40000">
                <a:srgbClr val="FF6600"/>
              </a:gs>
              <a:gs pos="6000">
                <a:srgbClr val="00FAFF"/>
              </a:gs>
              <a:gs pos="100000">
                <a:srgbClr val="99FF9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pic>
        <p:nvPicPr>
          <p:cNvPr id="15" name="Picture 14">
            <a:extLst>
              <a:ext uri="{FF2B5EF4-FFF2-40B4-BE49-F238E27FC236}">
                <a16:creationId xmlns:a16="http://schemas.microsoft.com/office/drawing/2014/main" id="{074E461D-C148-4AD9-9F84-445FD81C2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469" y="419100"/>
            <a:ext cx="2590800" cy="2618527"/>
          </a:xfrm>
          <a:prstGeom prst="rect">
            <a:avLst/>
          </a:prstGeom>
        </p:spPr>
      </p:pic>
      <p:pic>
        <p:nvPicPr>
          <p:cNvPr id="11" name="Picture 10">
            <a:extLst>
              <a:ext uri="{FF2B5EF4-FFF2-40B4-BE49-F238E27FC236}">
                <a16:creationId xmlns:a16="http://schemas.microsoft.com/office/drawing/2014/main" id="{E97E5414-FEFA-4F0E-BDAE-E86287DF5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79" r="20492" b="40897"/>
          <a:stretch/>
        </p:blipFill>
        <p:spPr>
          <a:xfrm>
            <a:off x="13234625" y="5391310"/>
            <a:ext cx="1822463" cy="1657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DDF2373-4C9F-421F-AB46-10A32C8B786C}"/>
              </a:ext>
            </a:extLst>
          </p:cNvPr>
          <p:cNvSpPr txBox="1"/>
          <p:nvPr/>
        </p:nvSpPr>
        <p:spPr>
          <a:xfrm>
            <a:off x="504840" y="749325"/>
            <a:ext cx="17292058" cy="1446550"/>
          </a:xfrm>
          <a:prstGeom prst="rect">
            <a:avLst/>
          </a:prstGeom>
          <a:noFill/>
        </p:spPr>
        <p:txBody>
          <a:bodyPr wrap="square">
            <a:spAutoFit/>
          </a:bodyPr>
          <a:lstStyle/>
          <a:p>
            <a:pPr algn="ctr"/>
            <a:r>
              <a:rPr lang="hi-IN" sz="8800" b="1" u="sng">
                <a:solidFill>
                  <a:schemeClr val="tx2"/>
                </a:solidFill>
                <a:latin typeface="Kokila" panose="020B0604020202020204" pitchFamily="34" charset="0"/>
                <a:cs typeface="Kokila" panose="020B0604020202020204" pitchFamily="34" charset="0"/>
              </a:rPr>
              <a:t>उद्देश्य</a:t>
            </a:r>
            <a:endParaRPr lang="en-US" sz="8800" b="1" u="sng" dirty="0">
              <a:solidFill>
                <a:schemeClr val="tx2"/>
              </a:solidFill>
              <a:latin typeface="Kokila" panose="020B0604020202020204" pitchFamily="34" charset="0"/>
              <a:cs typeface="Kokila" panose="020B0604020202020204" pitchFamily="34" charset="0"/>
            </a:endParaRPr>
          </a:p>
        </p:txBody>
      </p:sp>
      <p:pic>
        <p:nvPicPr>
          <p:cNvPr id="16" name="Picture 15">
            <a:extLst>
              <a:ext uri="{FF2B5EF4-FFF2-40B4-BE49-F238E27FC236}">
                <a16:creationId xmlns:a16="http://schemas.microsoft.com/office/drawing/2014/main" id="{113C1A54-78CC-4D96-BF4D-06F95AB19D2D}"/>
              </a:ext>
            </a:extLst>
          </p:cNvPr>
          <p:cNvPicPr>
            <a:picLocks noChangeAspect="1"/>
          </p:cNvPicPr>
          <p:nvPr/>
        </p:nvPicPr>
        <p:blipFill>
          <a:blip r:embed="rId2" cstate="print">
            <a:alphaModFix amt="4000"/>
            <a:extLst>
              <a:ext uri="{28A0092B-C50C-407E-A947-70E740481C1C}">
                <a14:useLocalDpi xmlns:a14="http://schemas.microsoft.com/office/drawing/2010/main" val="0"/>
              </a:ext>
            </a:extLst>
          </a:blip>
          <a:stretch>
            <a:fillRect/>
          </a:stretch>
        </p:blipFill>
        <p:spPr>
          <a:xfrm>
            <a:off x="5782360" y="1781860"/>
            <a:ext cx="6723280" cy="6723280"/>
          </a:xfrm>
          <a:prstGeom prst="rect">
            <a:avLst/>
          </a:prstGeom>
        </p:spPr>
      </p:pic>
      <p:sp>
        <p:nvSpPr>
          <p:cNvPr id="8" name="Rectangle: Rounded Corners 7">
            <a:extLst>
              <a:ext uri="{FF2B5EF4-FFF2-40B4-BE49-F238E27FC236}">
                <a16:creationId xmlns:a16="http://schemas.microsoft.com/office/drawing/2014/main" id="{0E090F15-5252-40EC-9AC8-96232835375B}"/>
              </a:ext>
            </a:extLst>
          </p:cNvPr>
          <p:cNvSpPr/>
          <p:nvPr/>
        </p:nvSpPr>
        <p:spPr>
          <a:xfrm>
            <a:off x="4267200" y="2933700"/>
            <a:ext cx="7848600" cy="1606986"/>
          </a:xfrm>
          <a:prstGeom prst="roundRect">
            <a:avLst/>
          </a:prstGeom>
          <a:no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2E180667-D029-483E-8F65-2C0B0284199D}"/>
              </a:ext>
            </a:extLst>
          </p:cNvPr>
          <p:cNvSpPr/>
          <p:nvPr/>
        </p:nvSpPr>
        <p:spPr>
          <a:xfrm>
            <a:off x="4267200" y="4878080"/>
            <a:ext cx="7848600" cy="1789420"/>
          </a:xfrm>
          <a:prstGeom prst="roundRect">
            <a:avLst/>
          </a:prstGeom>
          <a:no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FA5A255E-CC90-4012-BB24-4D33FEC9B461}"/>
              </a:ext>
            </a:extLst>
          </p:cNvPr>
          <p:cNvSpPr/>
          <p:nvPr/>
        </p:nvSpPr>
        <p:spPr>
          <a:xfrm>
            <a:off x="4267200" y="7076260"/>
            <a:ext cx="7848600" cy="1606986"/>
          </a:xfrm>
          <a:prstGeom prst="roundRect">
            <a:avLst/>
          </a:prstGeom>
          <a:no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3F5FDFF-7219-4661-A305-BBB88285CB43}"/>
              </a:ext>
            </a:extLst>
          </p:cNvPr>
          <p:cNvSpPr txBox="1"/>
          <p:nvPr/>
        </p:nvSpPr>
        <p:spPr>
          <a:xfrm>
            <a:off x="4267200" y="3040440"/>
            <a:ext cx="7696200" cy="1569660"/>
          </a:xfrm>
          <a:prstGeom prst="rect">
            <a:avLst/>
          </a:prstGeom>
          <a:noFill/>
        </p:spPr>
        <p:txBody>
          <a:bodyPr wrap="square">
            <a:spAutoFit/>
          </a:bodyPr>
          <a:lstStyle/>
          <a:p>
            <a:pPr algn="ctr"/>
            <a:r>
              <a:rPr lang="hi-IN" sz="4800" b="1" dirty="0">
                <a:latin typeface="Kokila" panose="020B0604020202020204" pitchFamily="34" charset="0"/>
                <a:cs typeface="Kokila" panose="020B0604020202020204" pitchFamily="34" charset="0"/>
              </a:rPr>
              <a:t>विद्यार्थियों में विज्ञान के प्रति रुचि जागृत करना</a:t>
            </a:r>
            <a:endParaRPr lang="en-US" sz="4800" b="1" dirty="0">
              <a:latin typeface="Kokila" panose="020B0604020202020204" pitchFamily="34" charset="0"/>
              <a:cs typeface="Kokila" panose="020B0604020202020204" pitchFamily="34" charset="0"/>
            </a:endParaRPr>
          </a:p>
        </p:txBody>
      </p:sp>
      <p:sp>
        <p:nvSpPr>
          <p:cNvPr id="21" name="TextBox 20">
            <a:extLst>
              <a:ext uri="{FF2B5EF4-FFF2-40B4-BE49-F238E27FC236}">
                <a16:creationId xmlns:a16="http://schemas.microsoft.com/office/drawing/2014/main" id="{97EDC21A-7854-4244-B0BC-610A1B3AFFEC}"/>
              </a:ext>
            </a:extLst>
          </p:cNvPr>
          <p:cNvSpPr txBox="1"/>
          <p:nvPr/>
        </p:nvSpPr>
        <p:spPr>
          <a:xfrm>
            <a:off x="4419600" y="5067300"/>
            <a:ext cx="7696200" cy="1569660"/>
          </a:xfrm>
          <a:prstGeom prst="rect">
            <a:avLst/>
          </a:prstGeom>
          <a:noFill/>
        </p:spPr>
        <p:txBody>
          <a:bodyPr wrap="square">
            <a:spAutoFit/>
          </a:bodyPr>
          <a:lstStyle/>
          <a:p>
            <a:pPr algn="ctr"/>
            <a:r>
              <a:rPr lang="hi-IN" sz="4800" b="1" dirty="0">
                <a:latin typeface="Kokila" panose="020B0604020202020204" pitchFamily="34" charset="0"/>
                <a:cs typeface="Kokila" panose="020B0604020202020204" pitchFamily="34" charset="0"/>
              </a:rPr>
              <a:t>विद्यार्थियों के उपलब्धि स्तर, नामांकन, उपस्थिति व ठहराव को बेहतर करना</a:t>
            </a:r>
            <a:endParaRPr lang="en-US" sz="4800" b="1" dirty="0">
              <a:latin typeface="Kokila" panose="020B0604020202020204" pitchFamily="34" charset="0"/>
              <a:cs typeface="Kokila" panose="020B0604020202020204" pitchFamily="34" charset="0"/>
            </a:endParaRPr>
          </a:p>
        </p:txBody>
      </p:sp>
      <p:sp>
        <p:nvSpPr>
          <p:cNvPr id="22" name="TextBox 21">
            <a:extLst>
              <a:ext uri="{FF2B5EF4-FFF2-40B4-BE49-F238E27FC236}">
                <a16:creationId xmlns:a16="http://schemas.microsoft.com/office/drawing/2014/main" id="{AD382D6A-828F-403A-9D03-A6F1B572C2B6}"/>
              </a:ext>
            </a:extLst>
          </p:cNvPr>
          <p:cNvSpPr txBox="1"/>
          <p:nvPr/>
        </p:nvSpPr>
        <p:spPr>
          <a:xfrm>
            <a:off x="4419600" y="7512903"/>
            <a:ext cx="7696200" cy="830997"/>
          </a:xfrm>
          <a:prstGeom prst="rect">
            <a:avLst/>
          </a:prstGeom>
          <a:noFill/>
        </p:spPr>
        <p:txBody>
          <a:bodyPr wrap="square">
            <a:spAutoFit/>
          </a:bodyPr>
          <a:lstStyle/>
          <a:p>
            <a:pPr algn="ctr"/>
            <a:r>
              <a:rPr lang="hi-IN" sz="4800" b="1" dirty="0">
                <a:latin typeface="Kokila" panose="020B0604020202020204" pitchFamily="34" charset="0"/>
                <a:cs typeface="Kokila" panose="020B0604020202020204" pitchFamily="34" charset="0"/>
              </a:rPr>
              <a:t>कक्षा शिक्षण को रूचिकर बनाना</a:t>
            </a:r>
            <a:endParaRPr lang="en-US" sz="4800" b="1" dirty="0">
              <a:latin typeface="Kokila" panose="020B0604020202020204" pitchFamily="34" charset="0"/>
              <a:cs typeface="Kokila" panose="020B0604020202020204" pitchFamily="34" charset="0"/>
            </a:endParaRPr>
          </a:p>
        </p:txBody>
      </p:sp>
      <p:pic>
        <p:nvPicPr>
          <p:cNvPr id="23" name="Picture 22">
            <a:extLst>
              <a:ext uri="{FF2B5EF4-FFF2-40B4-BE49-F238E27FC236}">
                <a16:creationId xmlns:a16="http://schemas.microsoft.com/office/drawing/2014/main" id="{01736432-8EAE-4852-AAF5-E950C3A24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56" y="254026"/>
            <a:ext cx="1760918" cy="1779764"/>
          </a:xfrm>
          <a:prstGeom prst="rect">
            <a:avLst/>
          </a:prstGeom>
        </p:spPr>
      </p:pic>
      <p:pic>
        <p:nvPicPr>
          <p:cNvPr id="18" name="Picture 17">
            <a:extLst>
              <a:ext uri="{FF2B5EF4-FFF2-40B4-BE49-F238E27FC236}">
                <a16:creationId xmlns:a16="http://schemas.microsoft.com/office/drawing/2014/main" id="{A3632F79-7322-4C66-81D4-3C0462B4193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3034639" y="3924300"/>
            <a:ext cx="4643761" cy="37656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L-Shape 5">
            <a:extLst>
              <a:ext uri="{FF2B5EF4-FFF2-40B4-BE49-F238E27FC236}">
                <a16:creationId xmlns:a16="http://schemas.microsoft.com/office/drawing/2014/main" id="{D6AC88B2-559E-4E57-84CB-662CFA1E579D}"/>
              </a:ext>
            </a:extLst>
          </p:cNvPr>
          <p:cNvSpPr/>
          <p:nvPr/>
        </p:nvSpPr>
        <p:spPr>
          <a:xfrm>
            <a:off x="2667000" y="2781300"/>
            <a:ext cx="1210360" cy="1606986"/>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Shape 23">
            <a:extLst>
              <a:ext uri="{FF2B5EF4-FFF2-40B4-BE49-F238E27FC236}">
                <a16:creationId xmlns:a16="http://schemas.microsoft.com/office/drawing/2014/main" id="{DB6D1B33-FC23-433F-96A3-FAC05588F9F3}"/>
              </a:ext>
            </a:extLst>
          </p:cNvPr>
          <p:cNvSpPr/>
          <p:nvPr/>
        </p:nvSpPr>
        <p:spPr>
          <a:xfrm>
            <a:off x="2823275" y="4795804"/>
            <a:ext cx="1210360" cy="1606986"/>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a:extLst>
              <a:ext uri="{FF2B5EF4-FFF2-40B4-BE49-F238E27FC236}">
                <a16:creationId xmlns:a16="http://schemas.microsoft.com/office/drawing/2014/main" id="{85730436-6E97-4B3C-9A9C-7C762EE41B6F}"/>
              </a:ext>
            </a:extLst>
          </p:cNvPr>
          <p:cNvSpPr/>
          <p:nvPr/>
        </p:nvSpPr>
        <p:spPr>
          <a:xfrm>
            <a:off x="2805260" y="6879427"/>
            <a:ext cx="1210360" cy="1606986"/>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6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100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7" grpId="0" animBg="1"/>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8004" y="-155937"/>
            <a:ext cx="21184007" cy="10598873"/>
            <a:chOff x="0" y="0"/>
            <a:chExt cx="28245343" cy="14131831"/>
          </a:xfrm>
        </p:grpSpPr>
        <p:sp>
          <p:nvSpPr>
            <p:cNvPr id="3" name="Freeform 3"/>
            <p:cNvSpPr/>
            <p:nvPr/>
          </p:nvSpPr>
          <p:spPr>
            <a:xfrm>
              <a:off x="0" y="0"/>
              <a:ext cx="14131831" cy="14131831"/>
            </a:xfrm>
            <a:custGeom>
              <a:avLst/>
              <a:gdLst/>
              <a:ahLst/>
              <a:cxnLst/>
              <a:rect l="l" t="t" r="r" b="b"/>
              <a:pathLst>
                <a:path w="14131831" h="14131831">
                  <a:moveTo>
                    <a:pt x="0" y="0"/>
                  </a:moveTo>
                  <a:lnTo>
                    <a:pt x="14131831" y="0"/>
                  </a:lnTo>
                  <a:lnTo>
                    <a:pt x="14131831" y="14131831"/>
                  </a:lnTo>
                  <a:lnTo>
                    <a:pt x="0" y="14131831"/>
                  </a:lnTo>
                  <a:lnTo>
                    <a:pt x="0" y="0"/>
                  </a:lnTo>
                  <a:close/>
                </a:path>
              </a:pathLst>
            </a:custGeom>
            <a:blipFill>
              <a:blip r:embed="rId2">
                <a:alphaModFix amt="8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113512" y="0"/>
              <a:ext cx="14131831" cy="14131831"/>
            </a:xfrm>
            <a:custGeom>
              <a:avLst/>
              <a:gdLst/>
              <a:ahLst/>
              <a:cxnLst/>
              <a:rect l="l" t="t" r="r" b="b"/>
              <a:pathLst>
                <a:path w="14131831" h="14131831">
                  <a:moveTo>
                    <a:pt x="0" y="0"/>
                  </a:moveTo>
                  <a:lnTo>
                    <a:pt x="14131831" y="0"/>
                  </a:lnTo>
                  <a:lnTo>
                    <a:pt x="14131831" y="14131831"/>
                  </a:lnTo>
                  <a:lnTo>
                    <a:pt x="0" y="14131831"/>
                  </a:lnTo>
                  <a:lnTo>
                    <a:pt x="0" y="0"/>
                  </a:lnTo>
                  <a:close/>
                </a:path>
              </a:pathLst>
            </a:custGeom>
            <a:blipFill>
              <a:blip r:embed="rId2">
                <a:alphaModFix amt="8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8" name="Freeform 8"/>
          <p:cNvSpPr/>
          <p:nvPr/>
        </p:nvSpPr>
        <p:spPr>
          <a:xfrm>
            <a:off x="16611600" y="680359"/>
            <a:ext cx="2641839" cy="1734007"/>
          </a:xfrm>
          <a:custGeom>
            <a:avLst/>
            <a:gdLst/>
            <a:ahLst/>
            <a:cxnLst/>
            <a:rect l="l" t="t" r="r" b="b"/>
            <a:pathLst>
              <a:path w="2641839" h="1734007">
                <a:moveTo>
                  <a:pt x="0" y="0"/>
                </a:moveTo>
                <a:lnTo>
                  <a:pt x="2641839" y="0"/>
                </a:lnTo>
                <a:lnTo>
                  <a:pt x="2641839" y="1734006"/>
                </a:lnTo>
                <a:lnTo>
                  <a:pt x="0" y="17340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2911F5D4-D9D0-473F-B689-DEE34A250BA2}"/>
              </a:ext>
            </a:extLst>
          </p:cNvPr>
          <p:cNvSpPr txBox="1"/>
          <p:nvPr/>
        </p:nvSpPr>
        <p:spPr>
          <a:xfrm>
            <a:off x="1277645" y="728052"/>
            <a:ext cx="16400756" cy="1477328"/>
          </a:xfrm>
          <a:prstGeom prst="rect">
            <a:avLst/>
          </a:prstGeom>
          <a:noFill/>
        </p:spPr>
        <p:txBody>
          <a:bodyPr wrap="square">
            <a:spAutoFit/>
          </a:bodyPr>
          <a:lstStyle/>
          <a:p>
            <a:pPr algn="ctr"/>
            <a:r>
              <a:rPr lang="hi-IN" sz="9000" b="1" u="sng" dirty="0">
                <a:solidFill>
                  <a:schemeClr val="tx2"/>
                </a:solidFill>
                <a:latin typeface="Kokila" panose="020B0604020202020204" pitchFamily="34" charset="0"/>
                <a:cs typeface="Kokila" panose="020B0604020202020204" pitchFamily="34" charset="0"/>
              </a:rPr>
              <a:t>क्रियान्वयन</a:t>
            </a:r>
            <a:endParaRPr lang="en-US" sz="9000" b="1" u="sng" dirty="0">
              <a:solidFill>
                <a:schemeClr val="tx2"/>
              </a:solidFill>
              <a:latin typeface="Kokila" panose="020B0604020202020204" pitchFamily="34" charset="0"/>
              <a:cs typeface="Kokila" panose="020B0604020202020204" pitchFamily="34" charset="0"/>
            </a:endParaRPr>
          </a:p>
        </p:txBody>
      </p:sp>
      <p:pic>
        <p:nvPicPr>
          <p:cNvPr id="15" name="Picture 14">
            <a:extLst>
              <a:ext uri="{FF2B5EF4-FFF2-40B4-BE49-F238E27FC236}">
                <a16:creationId xmlns:a16="http://schemas.microsoft.com/office/drawing/2014/main" id="{C516C18B-6105-4333-BEEE-BE0B496DF134}"/>
              </a:ext>
            </a:extLst>
          </p:cNvPr>
          <p:cNvPicPr>
            <a:picLocks noChangeAspect="1"/>
          </p:cNvPicPr>
          <p:nvPr/>
        </p:nvPicPr>
        <p:blipFill>
          <a:blip r:embed="rId6" cstate="print">
            <a:alphaModFix amt="4000"/>
            <a:extLst>
              <a:ext uri="{28A0092B-C50C-407E-A947-70E740481C1C}">
                <a14:useLocalDpi xmlns:a14="http://schemas.microsoft.com/office/drawing/2010/main" val="0"/>
              </a:ext>
            </a:extLst>
          </a:blip>
          <a:stretch>
            <a:fillRect/>
          </a:stretch>
        </p:blipFill>
        <p:spPr>
          <a:xfrm>
            <a:off x="5782360" y="1781860"/>
            <a:ext cx="6723280" cy="6723280"/>
          </a:xfrm>
          <a:prstGeom prst="rect">
            <a:avLst/>
          </a:prstGeom>
        </p:spPr>
      </p:pic>
      <p:sp>
        <p:nvSpPr>
          <p:cNvPr id="10" name="Rectangle: Rounded Corners 9">
            <a:extLst>
              <a:ext uri="{FF2B5EF4-FFF2-40B4-BE49-F238E27FC236}">
                <a16:creationId xmlns:a16="http://schemas.microsoft.com/office/drawing/2014/main" id="{C7AA35AB-1EC7-4721-B49F-819851790EBE}"/>
              </a:ext>
            </a:extLst>
          </p:cNvPr>
          <p:cNvSpPr/>
          <p:nvPr/>
        </p:nvSpPr>
        <p:spPr>
          <a:xfrm>
            <a:off x="1524000" y="3465998"/>
            <a:ext cx="9525000" cy="1606986"/>
          </a:xfrm>
          <a:prstGeom prst="roundRect">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extBox 13">
            <a:extLst>
              <a:ext uri="{FF2B5EF4-FFF2-40B4-BE49-F238E27FC236}">
                <a16:creationId xmlns:a16="http://schemas.microsoft.com/office/drawing/2014/main" id="{EFB3AF60-1976-4192-892C-6665B3D8D0A9}"/>
              </a:ext>
            </a:extLst>
          </p:cNvPr>
          <p:cNvSpPr txBox="1"/>
          <p:nvPr/>
        </p:nvSpPr>
        <p:spPr>
          <a:xfrm>
            <a:off x="1676400" y="3848100"/>
            <a:ext cx="9220200" cy="646331"/>
          </a:xfrm>
          <a:prstGeom prst="rect">
            <a:avLst/>
          </a:prstGeom>
          <a:noFill/>
        </p:spPr>
        <p:txBody>
          <a:bodyPr wrap="square">
            <a:spAutoFit/>
          </a:bodyPr>
          <a:lstStyle/>
          <a:p>
            <a:pPr algn="ctr"/>
            <a:r>
              <a:rPr lang="hi-IN" sz="3600" b="1" dirty="0">
                <a:latin typeface="Kokila" panose="020B0604020202020204" pitchFamily="34" charset="0"/>
                <a:cs typeface="Kokila" panose="020B0604020202020204" pitchFamily="34" charset="0"/>
              </a:rPr>
              <a:t>दैनिक जीवन की सामग्रियों का प्रयोग किया गया। </a:t>
            </a:r>
            <a:endParaRPr lang="en-US" sz="3600" b="1" dirty="0">
              <a:latin typeface="Kokila" panose="020B0604020202020204" pitchFamily="34" charset="0"/>
              <a:ea typeface="MS Mincho"/>
              <a:cs typeface="Kokila" panose="020B0604020202020204" pitchFamily="34" charset="0"/>
            </a:endParaRPr>
          </a:p>
        </p:txBody>
      </p:sp>
      <p:sp>
        <p:nvSpPr>
          <p:cNvPr id="16" name="Rectangle: Rounded Corners 15">
            <a:extLst>
              <a:ext uri="{FF2B5EF4-FFF2-40B4-BE49-F238E27FC236}">
                <a16:creationId xmlns:a16="http://schemas.microsoft.com/office/drawing/2014/main" id="{D97FB22E-0B4C-4B2F-B1C0-F20F46244D6C}"/>
              </a:ext>
            </a:extLst>
          </p:cNvPr>
          <p:cNvSpPr/>
          <p:nvPr/>
        </p:nvSpPr>
        <p:spPr>
          <a:xfrm>
            <a:off x="1535466" y="5456825"/>
            <a:ext cx="9513534" cy="1606986"/>
          </a:xfrm>
          <a:prstGeom prst="roundRect">
            <a:avLst/>
          </a:prstGeom>
          <a:no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TextBox 17">
            <a:extLst>
              <a:ext uri="{FF2B5EF4-FFF2-40B4-BE49-F238E27FC236}">
                <a16:creationId xmlns:a16="http://schemas.microsoft.com/office/drawing/2014/main" id="{EB496C80-00F0-4FA1-B522-2FABB0ED8781}"/>
              </a:ext>
            </a:extLst>
          </p:cNvPr>
          <p:cNvSpPr txBox="1"/>
          <p:nvPr/>
        </p:nvSpPr>
        <p:spPr>
          <a:xfrm>
            <a:off x="1676400" y="5610327"/>
            <a:ext cx="9067800" cy="1200329"/>
          </a:xfrm>
          <a:prstGeom prst="rect">
            <a:avLst/>
          </a:prstGeom>
          <a:noFill/>
        </p:spPr>
        <p:txBody>
          <a:bodyPr wrap="square">
            <a:spAutoFit/>
          </a:bodyPr>
          <a:lstStyle/>
          <a:p>
            <a:pPr algn="ctr"/>
            <a:r>
              <a:rPr lang="hi-IN" sz="3600" b="1" dirty="0">
                <a:latin typeface="Kokila" panose="020B0604020202020204" pitchFamily="34" charset="0"/>
                <a:ea typeface="MS Mincho"/>
                <a:cs typeface="Kokila" panose="020B0604020202020204" pitchFamily="34" charset="0"/>
              </a:rPr>
              <a:t>प्रतिदिन विज्ञान की कक्षा में विभिन्न </a:t>
            </a:r>
            <a:r>
              <a:rPr lang="hi-IN" sz="3600" b="1">
                <a:latin typeface="Kokila" panose="020B0604020202020204" pitchFamily="34" charset="0"/>
                <a:ea typeface="MS Mincho"/>
                <a:cs typeface="Kokila" panose="020B0604020202020204" pitchFamily="34" charset="0"/>
              </a:rPr>
              <a:t>प्रकरणों को</a:t>
            </a:r>
            <a:r>
              <a:rPr lang="en-US" sz="3600" b="1">
                <a:latin typeface="Kokila" panose="020B0604020202020204" pitchFamily="34" charset="0"/>
                <a:ea typeface="MS Mincho"/>
                <a:cs typeface="Kokila" panose="020B0604020202020204" pitchFamily="34" charset="0"/>
              </a:rPr>
              <a:t> </a:t>
            </a:r>
            <a:r>
              <a:rPr lang="hi-IN" sz="3600" b="1">
                <a:latin typeface="Kokila" panose="020B0604020202020204" pitchFamily="34" charset="0"/>
                <a:ea typeface="MS Mincho"/>
                <a:cs typeface="Kokila" panose="020B0604020202020204" pitchFamily="34" charset="0"/>
              </a:rPr>
              <a:t> विद्यार्थीयों के सामान्य जीवन से सम्बन्धित  करते हुए रोचक प्रयोग किये गये</a:t>
            </a:r>
            <a:endParaRPr lang="en-US" sz="3600" b="1" dirty="0">
              <a:solidFill>
                <a:prstClr val="black"/>
              </a:solidFill>
              <a:latin typeface="Kokila" panose="020B0604020202020204" pitchFamily="34" charset="0"/>
              <a:ea typeface="MS Mincho"/>
              <a:cs typeface="Kokila" panose="020B0604020202020204" pitchFamily="34" charset="0"/>
            </a:endParaRPr>
          </a:p>
        </p:txBody>
      </p:sp>
      <p:sp>
        <p:nvSpPr>
          <p:cNvPr id="6" name="L-Shape 5">
            <a:extLst>
              <a:ext uri="{FF2B5EF4-FFF2-40B4-BE49-F238E27FC236}">
                <a16:creationId xmlns:a16="http://schemas.microsoft.com/office/drawing/2014/main" id="{F2CFCD1B-15E6-4E9C-93B7-EDB3FE314221}"/>
              </a:ext>
            </a:extLst>
          </p:cNvPr>
          <p:cNvSpPr/>
          <p:nvPr/>
        </p:nvSpPr>
        <p:spPr>
          <a:xfrm>
            <a:off x="609600" y="3467556"/>
            <a:ext cx="914400" cy="1448902"/>
          </a:xfrm>
          <a:prstGeom prst="corne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Shape 18">
            <a:extLst>
              <a:ext uri="{FF2B5EF4-FFF2-40B4-BE49-F238E27FC236}">
                <a16:creationId xmlns:a16="http://schemas.microsoft.com/office/drawing/2014/main" id="{3C8EA77B-91EE-4A72-8DD6-8D8DD8B80DC5}"/>
              </a:ext>
            </a:extLst>
          </p:cNvPr>
          <p:cNvSpPr/>
          <p:nvPr/>
        </p:nvSpPr>
        <p:spPr>
          <a:xfrm>
            <a:off x="621066" y="5356949"/>
            <a:ext cx="914400" cy="1448902"/>
          </a:xfrm>
          <a:prstGeom prst="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22C7ACF-F49A-4B2D-8FF9-137C3D225034}"/>
              </a:ext>
            </a:extLst>
          </p:cNvPr>
          <p:cNvSpPr/>
          <p:nvPr/>
        </p:nvSpPr>
        <p:spPr>
          <a:xfrm>
            <a:off x="1582444" y="7558984"/>
            <a:ext cx="9466556" cy="1606986"/>
          </a:xfrm>
          <a:prstGeom prst="roundRect">
            <a:avLst/>
          </a:prstGeom>
          <a:noFill/>
          <a:ln w="793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TextBox 20">
            <a:extLst>
              <a:ext uri="{FF2B5EF4-FFF2-40B4-BE49-F238E27FC236}">
                <a16:creationId xmlns:a16="http://schemas.microsoft.com/office/drawing/2014/main" id="{89295663-9F82-4855-BB66-A344C05C3515}"/>
              </a:ext>
            </a:extLst>
          </p:cNvPr>
          <p:cNvSpPr txBox="1"/>
          <p:nvPr/>
        </p:nvSpPr>
        <p:spPr>
          <a:xfrm>
            <a:off x="1676400" y="7714044"/>
            <a:ext cx="9220200" cy="1200329"/>
          </a:xfrm>
          <a:prstGeom prst="rect">
            <a:avLst/>
          </a:prstGeom>
          <a:noFill/>
        </p:spPr>
        <p:txBody>
          <a:bodyPr wrap="square">
            <a:spAutoFit/>
          </a:bodyPr>
          <a:lstStyle/>
          <a:p>
            <a:pPr algn="ctr"/>
            <a:r>
              <a:rPr lang="hi-IN" sz="3600" b="1" dirty="0">
                <a:latin typeface="Kokila" panose="020B0604020202020204" pitchFamily="34" charset="0"/>
                <a:ea typeface="MS Mincho"/>
                <a:cs typeface="Kokila" panose="020B0604020202020204" pitchFamily="34" charset="0"/>
              </a:rPr>
              <a:t>विद्यार्थियों में वैज्ञानिक चर्चा और समूह गतिविधियों का आयोजन किया गया</a:t>
            </a:r>
            <a:endParaRPr lang="en-US" sz="3600" b="1" dirty="0">
              <a:solidFill>
                <a:prstClr val="black"/>
              </a:solidFill>
              <a:latin typeface="Kokila" panose="020B0604020202020204" pitchFamily="34" charset="0"/>
              <a:ea typeface="MS Mincho"/>
              <a:cs typeface="Kokila" panose="020B0604020202020204" pitchFamily="34" charset="0"/>
            </a:endParaRPr>
          </a:p>
        </p:txBody>
      </p:sp>
      <p:sp>
        <p:nvSpPr>
          <p:cNvPr id="22" name="L-Shape 21">
            <a:extLst>
              <a:ext uri="{FF2B5EF4-FFF2-40B4-BE49-F238E27FC236}">
                <a16:creationId xmlns:a16="http://schemas.microsoft.com/office/drawing/2014/main" id="{DFF8DAFC-73A0-4381-AF33-6F5950239212}"/>
              </a:ext>
            </a:extLst>
          </p:cNvPr>
          <p:cNvSpPr/>
          <p:nvPr/>
        </p:nvSpPr>
        <p:spPr>
          <a:xfrm>
            <a:off x="621066" y="7416737"/>
            <a:ext cx="914400" cy="1448902"/>
          </a:xfrm>
          <a:prstGeom prst="corne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C764367-24B1-47E9-B2C0-9FDA362A7A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756" y="254026"/>
            <a:ext cx="1760918" cy="1779764"/>
          </a:xfrm>
          <a:prstGeom prst="rect">
            <a:avLst/>
          </a:prstGeom>
        </p:spPr>
      </p:pic>
      <p:pic>
        <p:nvPicPr>
          <p:cNvPr id="24" name="Picture 23">
            <a:extLst>
              <a:ext uri="{FF2B5EF4-FFF2-40B4-BE49-F238E27FC236}">
                <a16:creationId xmlns:a16="http://schemas.microsoft.com/office/drawing/2014/main" id="{6DE5BF7A-1C03-4B64-887A-072CDB2EA0F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1870173" y="4484928"/>
            <a:ext cx="5468933" cy="40487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par>
                                <p:cTn id="20" presetID="5" presetClass="entr" presetSubtype="10"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grpId="0" nodeType="with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par>
                                <p:cTn id="29" presetID="5" presetClass="entr" presetSubtype="10" fill="hold" nodeType="with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checkerboard(across)">
                                      <p:cBhvr>
                                        <p:cTn id="31" dur="500"/>
                                        <p:tgtEl>
                                          <p:spTgt spid="2"/>
                                        </p:tgtEl>
                                      </p:cBhvr>
                                    </p:animEffect>
                                  </p:childTnLst>
                                </p:cTn>
                              </p:par>
                              <p:par>
                                <p:cTn id="32" presetID="5" presetClass="entr" presetSubtype="10" fill="hold" grpId="0" nodeType="withEffect">
                                  <p:stCondLst>
                                    <p:cond delay="1000"/>
                                  </p:stCondLst>
                                  <p:childTnLst>
                                    <p:set>
                                      <p:cBhvr>
                                        <p:cTn id="33" dur="1" fill="hold">
                                          <p:stCondLst>
                                            <p:cond delay="0"/>
                                          </p:stCondLst>
                                        </p:cTn>
                                        <p:tgtEl>
                                          <p:spTgt spid="22"/>
                                        </p:tgtEl>
                                        <p:attrNameLst>
                                          <p:attrName>style.visibility</p:attrName>
                                        </p:attrNameLst>
                                      </p:cBhvr>
                                      <p:to>
                                        <p:strVal val="visible"/>
                                      </p:to>
                                    </p:set>
                                    <p:animEffect transition="in" filter="checkerboard(across)">
                                      <p:cBhvr>
                                        <p:cTn id="34" dur="500"/>
                                        <p:tgtEl>
                                          <p:spTgt spid="22"/>
                                        </p:tgtEl>
                                      </p:cBhvr>
                                    </p:animEffect>
                                  </p:childTnLst>
                                </p:cTn>
                              </p:par>
                              <p:par>
                                <p:cTn id="35" presetID="5" presetClass="entr" presetSubtype="10" fill="hold" grpId="0" nodeType="withEffect">
                                  <p:stCondLst>
                                    <p:cond delay="1000"/>
                                  </p:stCondLst>
                                  <p:childTnLst>
                                    <p:set>
                                      <p:cBhvr>
                                        <p:cTn id="36" dur="1" fill="hold">
                                          <p:stCondLst>
                                            <p:cond delay="0"/>
                                          </p:stCondLst>
                                        </p:cTn>
                                        <p:tgtEl>
                                          <p:spTgt spid="21"/>
                                        </p:tgtEl>
                                        <p:attrNameLst>
                                          <p:attrName>style.visibility</p:attrName>
                                        </p:attrNameLst>
                                      </p:cBhvr>
                                      <p:to>
                                        <p:strVal val="visible"/>
                                      </p:to>
                                    </p:set>
                                    <p:animEffect transition="in" filter="checkerboard(across)">
                                      <p:cBhvr>
                                        <p:cTn id="37" dur="500"/>
                                        <p:tgtEl>
                                          <p:spTgt spid="21"/>
                                        </p:tgtEl>
                                      </p:cBhvr>
                                    </p:animEffect>
                                  </p:childTnLst>
                                </p:cTn>
                              </p:par>
                              <p:par>
                                <p:cTn id="38" presetID="5" presetClass="entr" presetSubtype="10" fill="hold" grpId="0" nodeType="withEffect">
                                  <p:stCondLst>
                                    <p:cond delay="1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6" grpId="0" animBg="1"/>
      <p:bldP spid="18" grpId="0"/>
      <p:bldP spid="6" grpId="0" animBg="1"/>
      <p:bldP spid="19" grpId="0" animBg="1"/>
      <p:bldP spid="20" grpId="0" animBg="1"/>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8004" y="-155937"/>
            <a:ext cx="21184007" cy="10598873"/>
            <a:chOff x="0" y="0"/>
            <a:chExt cx="28245343" cy="14131831"/>
          </a:xfrm>
        </p:grpSpPr>
        <p:sp>
          <p:nvSpPr>
            <p:cNvPr id="3" name="Freeform 3"/>
            <p:cNvSpPr/>
            <p:nvPr/>
          </p:nvSpPr>
          <p:spPr>
            <a:xfrm>
              <a:off x="0" y="0"/>
              <a:ext cx="14131831" cy="14131831"/>
            </a:xfrm>
            <a:custGeom>
              <a:avLst/>
              <a:gdLst/>
              <a:ahLst/>
              <a:cxnLst/>
              <a:rect l="l" t="t" r="r" b="b"/>
              <a:pathLst>
                <a:path w="14131831" h="14131831">
                  <a:moveTo>
                    <a:pt x="0" y="0"/>
                  </a:moveTo>
                  <a:lnTo>
                    <a:pt x="14131831" y="0"/>
                  </a:lnTo>
                  <a:lnTo>
                    <a:pt x="14131831" y="14131831"/>
                  </a:lnTo>
                  <a:lnTo>
                    <a:pt x="0" y="14131831"/>
                  </a:lnTo>
                  <a:lnTo>
                    <a:pt x="0" y="0"/>
                  </a:lnTo>
                  <a:close/>
                </a:path>
              </a:pathLst>
            </a:custGeom>
            <a:blipFill>
              <a:blip r:embed="rId2">
                <a:alphaModFix amt="8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113512" y="0"/>
              <a:ext cx="14131831" cy="14131831"/>
            </a:xfrm>
            <a:custGeom>
              <a:avLst/>
              <a:gdLst/>
              <a:ahLst/>
              <a:cxnLst/>
              <a:rect l="l" t="t" r="r" b="b"/>
              <a:pathLst>
                <a:path w="14131831" h="14131831">
                  <a:moveTo>
                    <a:pt x="0" y="0"/>
                  </a:moveTo>
                  <a:lnTo>
                    <a:pt x="14131831" y="0"/>
                  </a:lnTo>
                  <a:lnTo>
                    <a:pt x="14131831" y="14131831"/>
                  </a:lnTo>
                  <a:lnTo>
                    <a:pt x="0" y="14131831"/>
                  </a:lnTo>
                  <a:lnTo>
                    <a:pt x="0" y="0"/>
                  </a:lnTo>
                  <a:close/>
                </a:path>
              </a:pathLst>
            </a:custGeom>
            <a:blipFill>
              <a:blip r:embed="rId2">
                <a:alphaModFix amt="8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3" name="TextBox 12">
            <a:extLst>
              <a:ext uri="{FF2B5EF4-FFF2-40B4-BE49-F238E27FC236}">
                <a16:creationId xmlns:a16="http://schemas.microsoft.com/office/drawing/2014/main" id="{4DDF2373-4C9F-421F-AB46-10A32C8B786C}"/>
              </a:ext>
            </a:extLst>
          </p:cNvPr>
          <p:cNvSpPr txBox="1"/>
          <p:nvPr/>
        </p:nvSpPr>
        <p:spPr>
          <a:xfrm>
            <a:off x="381000" y="419100"/>
            <a:ext cx="17449800" cy="1477328"/>
          </a:xfrm>
          <a:prstGeom prst="rect">
            <a:avLst/>
          </a:prstGeom>
          <a:noFill/>
        </p:spPr>
        <p:txBody>
          <a:bodyPr wrap="square">
            <a:spAutoFit/>
          </a:bodyPr>
          <a:lstStyle/>
          <a:p>
            <a:pPr algn="ctr"/>
            <a:r>
              <a:rPr lang="hi-IN" sz="9000" b="1" dirty="0">
                <a:solidFill>
                  <a:schemeClr val="tx2"/>
                </a:solidFill>
                <a:latin typeface="Kokila" panose="020B0604020202020204" pitchFamily="34" charset="0"/>
                <a:cs typeface="Kokila" panose="020B0604020202020204" pitchFamily="34" charset="0"/>
              </a:rPr>
              <a:t>प्रभाव </a:t>
            </a:r>
            <a:endParaRPr lang="en-US" sz="9000" b="1" dirty="0">
              <a:solidFill>
                <a:schemeClr val="tx2"/>
              </a:solidFill>
              <a:latin typeface="Kokila" panose="020B0604020202020204" pitchFamily="34" charset="0"/>
              <a:cs typeface="Kokila" panose="020B0604020202020204" pitchFamily="34" charset="0"/>
            </a:endParaRPr>
          </a:p>
        </p:txBody>
      </p:sp>
      <p:pic>
        <p:nvPicPr>
          <p:cNvPr id="15" name="Picture 14">
            <a:extLst>
              <a:ext uri="{FF2B5EF4-FFF2-40B4-BE49-F238E27FC236}">
                <a16:creationId xmlns:a16="http://schemas.microsoft.com/office/drawing/2014/main" id="{756137BF-9C48-4E34-83C3-54B81AC11FBD}"/>
              </a:ext>
            </a:extLst>
          </p:cNvPr>
          <p:cNvPicPr>
            <a:picLocks noChangeAspect="1"/>
          </p:cNvPicPr>
          <p:nvPr/>
        </p:nvPicPr>
        <p:blipFill>
          <a:blip r:embed="rId4" cstate="print">
            <a:alphaModFix amt="4000"/>
            <a:extLst>
              <a:ext uri="{28A0092B-C50C-407E-A947-70E740481C1C}">
                <a14:useLocalDpi xmlns:a14="http://schemas.microsoft.com/office/drawing/2010/main" val="0"/>
              </a:ext>
            </a:extLst>
          </a:blip>
          <a:stretch>
            <a:fillRect/>
          </a:stretch>
        </p:blipFill>
        <p:spPr>
          <a:xfrm>
            <a:off x="5782360" y="1781860"/>
            <a:ext cx="6723280" cy="6723280"/>
          </a:xfrm>
          <a:prstGeom prst="rect">
            <a:avLst/>
          </a:prstGeom>
        </p:spPr>
      </p:pic>
      <p:sp>
        <p:nvSpPr>
          <p:cNvPr id="8" name="Rectangle: Single Corner Rounded 7">
            <a:extLst>
              <a:ext uri="{FF2B5EF4-FFF2-40B4-BE49-F238E27FC236}">
                <a16:creationId xmlns:a16="http://schemas.microsoft.com/office/drawing/2014/main" id="{6AA98081-9AAA-47B6-8C1F-89557327B183}"/>
              </a:ext>
            </a:extLst>
          </p:cNvPr>
          <p:cNvSpPr/>
          <p:nvPr/>
        </p:nvSpPr>
        <p:spPr>
          <a:xfrm>
            <a:off x="457200" y="2705100"/>
            <a:ext cx="11687143" cy="6723280"/>
          </a:xfrm>
          <a:prstGeom prst="round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359C70B-2D1E-4B46-A5F2-D4EAFE42356A}"/>
              </a:ext>
            </a:extLst>
          </p:cNvPr>
          <p:cNvSpPr txBox="1"/>
          <p:nvPr/>
        </p:nvSpPr>
        <p:spPr>
          <a:xfrm>
            <a:off x="453481" y="2942678"/>
            <a:ext cx="11586119" cy="6038576"/>
          </a:xfrm>
          <a:prstGeom prst="rect">
            <a:avLst/>
          </a:prstGeom>
          <a:noFill/>
        </p:spPr>
        <p:txBody>
          <a:bodyPr wrap="square">
            <a:spAutoFit/>
          </a:bodyPr>
          <a:lstStyle/>
          <a:p>
            <a:pPr marL="571500" indent="-571500" algn="just">
              <a:lnSpc>
                <a:spcPct val="115000"/>
              </a:lnSpc>
              <a:buFont typeface="Wingdings" panose="05000000000000000000" pitchFamily="2" charset="2"/>
              <a:buChar char="v"/>
            </a:pPr>
            <a:r>
              <a:rPr lang="hi-IN" sz="4800" dirty="0">
                <a:solidFill>
                  <a:schemeClr val="bg1"/>
                </a:solidFill>
                <a:latin typeface="Kokila" panose="020B0604020202020204" pitchFamily="34" charset="0"/>
                <a:cs typeface="Kokila" panose="020B0604020202020204" pitchFamily="34" charset="0"/>
              </a:rPr>
              <a:t>शिक्षक द्वारा प्रतिदिन विज्ञान की कक्षा में विभिन्न प्रकरणों जैसे वायुदाब, वायुमण्डलीय दाब, वायुस्थान घेरती है, इत्यादि रोचक प्रयोगों द्वारा प्रस्तुत करने से छात्रों में विज्ञान के प्रति रूचि विकसित हुई|</a:t>
            </a:r>
          </a:p>
          <a:p>
            <a:pPr algn="just">
              <a:lnSpc>
                <a:spcPct val="115000"/>
              </a:lnSpc>
            </a:pPr>
            <a:endParaRPr lang="hi-IN" sz="4800" dirty="0">
              <a:solidFill>
                <a:schemeClr val="bg1"/>
              </a:solidFill>
              <a:latin typeface="Kokila" panose="020B0604020202020204" pitchFamily="34" charset="0"/>
              <a:cs typeface="Kokila" panose="020B0604020202020204" pitchFamily="34" charset="0"/>
            </a:endParaRPr>
          </a:p>
          <a:p>
            <a:pPr marL="571500" indent="-571500" algn="just">
              <a:lnSpc>
                <a:spcPct val="115000"/>
              </a:lnSpc>
              <a:buFont typeface="Wingdings" panose="05000000000000000000" pitchFamily="2" charset="2"/>
              <a:buChar char="v"/>
            </a:pPr>
            <a:r>
              <a:rPr lang="hi-IN" sz="4800" dirty="0">
                <a:solidFill>
                  <a:schemeClr val="bg1"/>
                </a:solidFill>
                <a:latin typeface="Kokila" panose="020B0604020202020204" pitchFamily="34" charset="0"/>
                <a:cs typeface="Kokila" panose="020B0604020202020204" pitchFamily="34" charset="0"/>
              </a:rPr>
              <a:t>विद्यार्थियों में वैज्ञानिक दृष्टिकोण के विकास के साथ-साथ जिज्ञासा एवं प्रश्न पूछने की प्रवृत्ति भी विकसित हुयी साथ ही विद्यालय में विद्यार्थियों का नामांकन व उपस्थिति भी वृद्धि हुई|</a:t>
            </a:r>
          </a:p>
        </p:txBody>
      </p:sp>
      <p:pic>
        <p:nvPicPr>
          <p:cNvPr id="20" name="Picture 19">
            <a:extLst>
              <a:ext uri="{FF2B5EF4-FFF2-40B4-BE49-F238E27FC236}">
                <a16:creationId xmlns:a16="http://schemas.microsoft.com/office/drawing/2014/main" id="{06A4E556-C3D6-46D1-8795-EDA28432FA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756" y="254026"/>
            <a:ext cx="1760918" cy="1779764"/>
          </a:xfrm>
          <a:prstGeom prst="rect">
            <a:avLst/>
          </a:prstGeom>
        </p:spPr>
      </p:pic>
      <p:pic>
        <p:nvPicPr>
          <p:cNvPr id="18" name="Content Placeholder 3">
            <a:extLst>
              <a:ext uri="{FF2B5EF4-FFF2-40B4-BE49-F238E27FC236}">
                <a16:creationId xmlns:a16="http://schemas.microsoft.com/office/drawing/2014/main" id="{EE656854-F52F-450A-BA9C-BB9C3DC713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22945" y="3543659"/>
            <a:ext cx="5076857" cy="52520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045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552700"/>
            <a:ext cx="18592799" cy="12419478"/>
            <a:chOff x="14113512" y="0"/>
            <a:chExt cx="20135119" cy="16559304"/>
          </a:xfrm>
        </p:grpSpPr>
        <p:sp>
          <p:nvSpPr>
            <p:cNvPr id="3" name="Freeform 3"/>
            <p:cNvSpPr/>
            <p:nvPr/>
          </p:nvSpPr>
          <p:spPr>
            <a:xfrm>
              <a:off x="20116800" y="2427473"/>
              <a:ext cx="14131831" cy="14131831"/>
            </a:xfrm>
            <a:custGeom>
              <a:avLst/>
              <a:gdLst/>
              <a:ahLst/>
              <a:cxnLst/>
              <a:rect l="l" t="t" r="r" b="b"/>
              <a:pathLst>
                <a:path w="14131831" h="14131831">
                  <a:moveTo>
                    <a:pt x="0" y="0"/>
                  </a:moveTo>
                  <a:lnTo>
                    <a:pt x="14131831" y="0"/>
                  </a:lnTo>
                  <a:lnTo>
                    <a:pt x="14131831" y="14131831"/>
                  </a:lnTo>
                  <a:lnTo>
                    <a:pt x="0" y="14131831"/>
                  </a:lnTo>
                  <a:lnTo>
                    <a:pt x="0" y="0"/>
                  </a:lnTo>
                  <a:close/>
                </a:path>
              </a:pathLst>
            </a:custGeom>
            <a:blipFill>
              <a:blip r:embed="rId2">
                <a:alphaModFix amt="8999"/>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4" name="Freeform 4"/>
            <p:cNvSpPr/>
            <p:nvPr/>
          </p:nvSpPr>
          <p:spPr>
            <a:xfrm>
              <a:off x="14113512" y="0"/>
              <a:ext cx="14131831" cy="14131831"/>
            </a:xfrm>
            <a:custGeom>
              <a:avLst/>
              <a:gdLst/>
              <a:ahLst/>
              <a:cxnLst/>
              <a:rect l="l" t="t" r="r" b="b"/>
              <a:pathLst>
                <a:path w="14131831" h="14131831">
                  <a:moveTo>
                    <a:pt x="0" y="0"/>
                  </a:moveTo>
                  <a:lnTo>
                    <a:pt x="14131831" y="0"/>
                  </a:lnTo>
                  <a:lnTo>
                    <a:pt x="14131831" y="14131831"/>
                  </a:lnTo>
                  <a:lnTo>
                    <a:pt x="0" y="14131831"/>
                  </a:lnTo>
                  <a:lnTo>
                    <a:pt x="0" y="0"/>
                  </a:lnTo>
                  <a:close/>
                </a:path>
              </a:pathLst>
            </a:custGeom>
            <a:blipFill>
              <a:blip r:embed="rId2">
                <a:alphaModFix amt="8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2" name="TextBox 11">
            <a:extLst>
              <a:ext uri="{FF2B5EF4-FFF2-40B4-BE49-F238E27FC236}">
                <a16:creationId xmlns:a16="http://schemas.microsoft.com/office/drawing/2014/main" id="{343F5895-BB86-4F74-9B54-CC9736274879}"/>
              </a:ext>
            </a:extLst>
          </p:cNvPr>
          <p:cNvSpPr txBox="1"/>
          <p:nvPr/>
        </p:nvSpPr>
        <p:spPr>
          <a:xfrm>
            <a:off x="4876800" y="5834316"/>
            <a:ext cx="9067800" cy="2252540"/>
          </a:xfrm>
          <a:prstGeom prst="rect">
            <a:avLst/>
          </a:prstGeom>
          <a:noFill/>
        </p:spPr>
        <p:txBody>
          <a:bodyPr wrap="square" anchor="ctr">
            <a:spAutoFit/>
          </a:bodyPr>
          <a:lstStyle/>
          <a:p>
            <a:pPr algn="ctr">
              <a:lnSpc>
                <a:spcPts val="12853"/>
              </a:lnSpc>
            </a:pPr>
            <a:r>
              <a:rPr lang="hi-IN" sz="23900" b="1" dirty="0">
                <a:solidFill>
                  <a:schemeClr val="tx2"/>
                </a:solidFill>
                <a:latin typeface="Kokila" panose="020B0604020202020204" pitchFamily="34" charset="0"/>
                <a:ea typeface="Montserrat Bold"/>
                <a:cs typeface="Kokila" panose="020B0604020202020204" pitchFamily="34" charset="0"/>
                <a:sym typeface="Montserrat Bold"/>
              </a:rPr>
              <a:t>धन्यवाद</a:t>
            </a:r>
            <a:endParaRPr lang="en-US" sz="23900" b="1" spc="-616" dirty="0">
              <a:solidFill>
                <a:schemeClr val="tx2"/>
              </a:solidFill>
              <a:latin typeface="Kokila" panose="020B0604020202020204" pitchFamily="34" charset="0"/>
              <a:ea typeface="Open Sauce Heavy"/>
              <a:cs typeface="Kokila" panose="020B0604020202020204" pitchFamily="34" charset="0"/>
              <a:sym typeface="Open Sauce Heavy"/>
            </a:endParaRPr>
          </a:p>
        </p:txBody>
      </p:sp>
      <p:pic>
        <p:nvPicPr>
          <p:cNvPr id="16" name="Picture 15">
            <a:extLst>
              <a:ext uri="{FF2B5EF4-FFF2-40B4-BE49-F238E27FC236}">
                <a16:creationId xmlns:a16="http://schemas.microsoft.com/office/drawing/2014/main" id="{9A6E02F7-762B-43CD-986A-7BC29C645D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656" y="876300"/>
            <a:ext cx="2228688" cy="2252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156</Words>
  <Application>Microsoft Office PowerPoint</Application>
  <PresentationFormat>Custom</PresentationFormat>
  <Paragraphs>15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Wingdings</vt:lpstr>
      <vt:lpstr>Arial</vt:lpstr>
      <vt:lpstr>Kokila</vt:lpstr>
      <vt:lpstr>Calibri</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Vibrant The Power of Networking Presentation</dc:title>
  <dc:creator>LAL BAHADUR MAURYA</dc:creator>
  <cp:lastModifiedBy>Lalbahadur</cp:lastModifiedBy>
  <cp:revision>68</cp:revision>
  <dcterms:created xsi:type="dcterms:W3CDTF">2006-08-16T00:00:00Z</dcterms:created>
  <dcterms:modified xsi:type="dcterms:W3CDTF">2025-08-13T11:34:04Z</dcterms:modified>
  <dc:identifier>DAGetxbqciQ</dc:identifier>
</cp:coreProperties>
</file>