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1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41" autoAdjust="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20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38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61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69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7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31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35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80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28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6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65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55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92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2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8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73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1063FD-D29E-4DB4-8C85-A711067D5FCD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CDCE-55E2-4852-9D0A-444F94571A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959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464CFA-C9DB-3DF3-6BF9-A9528CEC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9004"/>
            <a:ext cx="3932237" cy="274766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8900" dirty="0">
                <a:latin typeface="Arial Black" panose="020B0A04020102020204" pitchFamily="34" charset="0"/>
              </a:rPr>
              <a:t>B.A.G</a:t>
            </a:r>
            <a:br>
              <a:rPr lang="en-US" sz="89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BLOCK ACTION GROUP</a:t>
            </a:r>
            <a:br>
              <a:rPr lang="en-US" sz="6600" dirty="0">
                <a:latin typeface="Arial Black" panose="020B0A04020102020204" pitchFamily="34" charset="0"/>
              </a:rPr>
            </a:br>
            <a:endParaRPr lang="en-IN" sz="66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E03D13-7BE9-42B8-2405-E807AB7FA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393" y="4239962"/>
            <a:ext cx="6298163" cy="2329804"/>
          </a:xfrm>
        </p:spPr>
        <p:txBody>
          <a:bodyPr>
            <a:noAutofit/>
          </a:bodyPr>
          <a:lstStyle/>
          <a:p>
            <a:r>
              <a:rPr lang="en-US" sz="280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Mangal" panose="02040503050203030202" pitchFamily="18" charset="0"/>
              </a:rPr>
              <a:t> </a:t>
            </a:r>
            <a:r>
              <a:rPr lang="en-US" sz="28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Mangal" panose="02040503050203030202" pitchFamily="18" charset="0"/>
              </a:rPr>
              <a:t>vk'kh"k</a:t>
            </a:r>
            <a:r>
              <a:rPr lang="en-US" sz="28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Mangal" panose="02040503050203030202" pitchFamily="18" charset="0"/>
              </a:rPr>
              <a:t> </a:t>
            </a:r>
            <a:r>
              <a:rPr lang="en-US" sz="28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Mangal" panose="02040503050203030202" pitchFamily="18" charset="0"/>
              </a:rPr>
              <a:t>pUnz</a:t>
            </a:r>
            <a:endParaRPr lang="en-US" sz="2800" dirty="0">
              <a:latin typeface="Kruti Dev 011" panose="00000700000000000000" pitchFamily="2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r>
              <a:rPr lang="en-US" sz="200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dEiksfTkV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; glukiqj </a:t>
            </a:r>
          </a:p>
          <a:p>
            <a:r>
              <a:rPr lang="en-US" sz="200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eky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tuin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&amp; y[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Kokila" panose="020B0604020202020204" pitchFamily="34" charset="0"/>
              </a:rPr>
              <a:t>kuÅ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Mangal" panose="02040503050203030202" pitchFamily="18" charset="0"/>
              </a:rPr>
              <a:t> 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6D935-5F5A-11E8-2D62-AC7A7431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4" y="2923911"/>
            <a:ext cx="4278093" cy="3208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1D76E-84EA-4942-996F-764DA9DAB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94" y="147678"/>
            <a:ext cx="1550760" cy="1567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41CBA-D84A-4B23-87A5-2E888E3326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92" y="4808543"/>
            <a:ext cx="906780" cy="88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46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61D76E-84EA-4942-996F-764DA9DA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2" y="242271"/>
            <a:ext cx="1216163" cy="1229178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5528310A-8A02-442E-A837-1BEAAE5311E2}"/>
              </a:ext>
            </a:extLst>
          </p:cNvPr>
          <p:cNvSpPr/>
          <p:nvPr/>
        </p:nvSpPr>
        <p:spPr>
          <a:xfrm>
            <a:off x="-1277958" y="0"/>
            <a:ext cx="13916526" cy="6858000"/>
          </a:xfrm>
          <a:custGeom>
            <a:avLst/>
            <a:gdLst/>
            <a:ahLst/>
            <a:cxnLst/>
            <a:rect l="l" t="t" r="r" b="b"/>
            <a:pathLst>
              <a:path w="12255536" h="10738509">
                <a:moveTo>
                  <a:pt x="0" y="0"/>
                </a:moveTo>
                <a:lnTo>
                  <a:pt x="12255536" y="0"/>
                </a:lnTo>
                <a:lnTo>
                  <a:pt x="12255536" y="10738509"/>
                </a:lnTo>
                <a:lnTo>
                  <a:pt x="0" y="10738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578F53-1D84-4BD1-B37C-8DD2E297C72E}"/>
              </a:ext>
            </a:extLst>
          </p:cNvPr>
          <p:cNvSpPr/>
          <p:nvPr/>
        </p:nvSpPr>
        <p:spPr>
          <a:xfrm>
            <a:off x="2279751" y="1729434"/>
            <a:ext cx="8933681" cy="1167095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5A19D-8453-4F8D-9C72-AACCF166EDD6}"/>
              </a:ext>
            </a:extLst>
          </p:cNvPr>
          <p:cNvSpPr txBox="1"/>
          <p:nvPr/>
        </p:nvSpPr>
        <p:spPr>
          <a:xfrm>
            <a:off x="2279751" y="1821774"/>
            <a:ext cx="88041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300" b="1" dirty="0">
                <a:latin typeface="Kokila" panose="020B0604020202020204" pitchFamily="34" charset="0"/>
                <a:cs typeface="Kokila" panose="020B0604020202020204" pitchFamily="34" charset="0"/>
              </a:rPr>
              <a:t>एकल शिक्षक व अन्य समस्याग्रस्त विद्यालयों में शिक्षण कार्य की गुणवत्ता में सुधार करना।</a:t>
            </a:r>
          </a:p>
        </p:txBody>
      </p:sp>
      <p:sp>
        <p:nvSpPr>
          <p:cNvPr id="15" name="Flowchart: Stored Data 14">
            <a:extLst>
              <a:ext uri="{FF2B5EF4-FFF2-40B4-BE49-F238E27FC236}">
                <a16:creationId xmlns:a16="http://schemas.microsoft.com/office/drawing/2014/main" id="{BF7F49B0-EB15-451E-8B80-BF354C74D6F1}"/>
              </a:ext>
            </a:extLst>
          </p:cNvPr>
          <p:cNvSpPr/>
          <p:nvPr/>
        </p:nvSpPr>
        <p:spPr>
          <a:xfrm>
            <a:off x="978568" y="1947346"/>
            <a:ext cx="905357" cy="949183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F6CF801F-7850-4A2A-92CE-BD9EA43BD5E5}"/>
              </a:ext>
            </a:extLst>
          </p:cNvPr>
          <p:cNvSpPr/>
          <p:nvPr/>
        </p:nvSpPr>
        <p:spPr>
          <a:xfrm>
            <a:off x="978567" y="3462507"/>
            <a:ext cx="905357" cy="949183"/>
          </a:xfrm>
          <a:prstGeom prst="flowChartOnline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DA482-1EF2-4ED6-8882-D5359E5C565A}"/>
              </a:ext>
            </a:extLst>
          </p:cNvPr>
          <p:cNvSpPr txBox="1"/>
          <p:nvPr/>
        </p:nvSpPr>
        <p:spPr>
          <a:xfrm>
            <a:off x="2263709" y="133585"/>
            <a:ext cx="8820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5400" b="1" u="sng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उद्देश्य</a:t>
            </a:r>
            <a:endParaRPr lang="en-US" sz="5400" b="1" u="sng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4A5C52-C152-4559-B306-7276BACE929B}"/>
              </a:ext>
            </a:extLst>
          </p:cNvPr>
          <p:cNvSpPr/>
          <p:nvPr/>
        </p:nvSpPr>
        <p:spPr>
          <a:xfrm>
            <a:off x="2279751" y="3221654"/>
            <a:ext cx="8933681" cy="1367092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40ABE8-B839-4353-906C-0198C6BD4D4D}"/>
              </a:ext>
            </a:extLst>
          </p:cNvPr>
          <p:cNvSpPr txBox="1"/>
          <p:nvPr/>
        </p:nvSpPr>
        <p:spPr>
          <a:xfrm>
            <a:off x="2279751" y="3375796"/>
            <a:ext cx="88041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3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 संचालन से जुड़ी चुनौतियों (उपस्थिति, ड्रॉपआउट, अभिलेख रखरखाव, साफ-सफाई) के समाधान में सामूहिक सहयोग प्रदान करना।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4C7F48F4-6645-4279-AE87-0433938F6AFD}"/>
              </a:ext>
            </a:extLst>
          </p:cNvPr>
          <p:cNvSpPr/>
          <p:nvPr/>
        </p:nvSpPr>
        <p:spPr>
          <a:xfrm>
            <a:off x="978567" y="5161681"/>
            <a:ext cx="905357" cy="949183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19FFC2-64B6-4BB4-A83A-9907C1371C1E}"/>
              </a:ext>
            </a:extLst>
          </p:cNvPr>
          <p:cNvSpPr/>
          <p:nvPr/>
        </p:nvSpPr>
        <p:spPr>
          <a:xfrm>
            <a:off x="2279751" y="4920828"/>
            <a:ext cx="8933681" cy="1367092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4AE1B4-0B4A-4886-AC1C-3C2F09F1E678}"/>
              </a:ext>
            </a:extLst>
          </p:cNvPr>
          <p:cNvSpPr txBox="1"/>
          <p:nvPr/>
        </p:nvSpPr>
        <p:spPr>
          <a:xfrm>
            <a:off x="2279751" y="5074970"/>
            <a:ext cx="88041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300" b="1" dirty="0">
                <a:latin typeface="Kokila" panose="020B0604020202020204" pitchFamily="34" charset="0"/>
                <a:cs typeface="Kokila" panose="020B0604020202020204" pitchFamily="34" charset="0"/>
              </a:rPr>
              <a:t>ब्लॉक स्तर पर शिक्षकों का सहयोगी नेटवर्क बनाकर बच्चों के अधिगम व उपलब्धि स्तर को बढ़ाना।</a:t>
            </a:r>
          </a:p>
        </p:txBody>
      </p:sp>
    </p:spTree>
    <p:extLst>
      <p:ext uri="{BB962C8B-B14F-4D97-AF65-F5344CB8AC3E}">
        <p14:creationId xmlns:p14="http://schemas.microsoft.com/office/powerpoint/2010/main" val="41644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61D76E-84EA-4942-996F-764DA9DA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2" y="242271"/>
            <a:ext cx="1216163" cy="1229178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5528310A-8A02-442E-A837-1BEAAE5311E2}"/>
              </a:ext>
            </a:extLst>
          </p:cNvPr>
          <p:cNvSpPr/>
          <p:nvPr/>
        </p:nvSpPr>
        <p:spPr>
          <a:xfrm>
            <a:off x="0" y="0"/>
            <a:ext cx="12638568" cy="6858000"/>
          </a:xfrm>
          <a:custGeom>
            <a:avLst/>
            <a:gdLst/>
            <a:ahLst/>
            <a:cxnLst/>
            <a:rect l="l" t="t" r="r" b="b"/>
            <a:pathLst>
              <a:path w="12255536" h="10738509">
                <a:moveTo>
                  <a:pt x="0" y="0"/>
                </a:moveTo>
                <a:lnTo>
                  <a:pt x="12255536" y="0"/>
                </a:lnTo>
                <a:lnTo>
                  <a:pt x="12255536" y="10738509"/>
                </a:lnTo>
                <a:lnTo>
                  <a:pt x="0" y="10738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578F53-1D84-4BD1-B37C-8DD2E297C72E}"/>
              </a:ext>
            </a:extLst>
          </p:cNvPr>
          <p:cNvSpPr/>
          <p:nvPr/>
        </p:nvSpPr>
        <p:spPr>
          <a:xfrm>
            <a:off x="1301557" y="1782599"/>
            <a:ext cx="8933681" cy="1167095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5A19D-8453-4F8D-9C72-AACCF166EDD6}"/>
              </a:ext>
            </a:extLst>
          </p:cNvPr>
          <p:cNvSpPr txBox="1"/>
          <p:nvPr/>
        </p:nvSpPr>
        <p:spPr>
          <a:xfrm>
            <a:off x="1461044" y="1874939"/>
            <a:ext cx="8682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चिन्हित विद्यालयों में पूर्व सूचना देकर विजिट कर कम उपस्थिति वाले छात्रों के अभिभावकों से संपर्क व काउंसलिंग की जाती है।</a:t>
            </a:r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F6CF801F-7850-4A2A-92CE-BD9EA43BD5E5}"/>
              </a:ext>
            </a:extLst>
          </p:cNvPr>
          <p:cNvSpPr/>
          <p:nvPr/>
        </p:nvSpPr>
        <p:spPr>
          <a:xfrm>
            <a:off x="154099" y="1938956"/>
            <a:ext cx="905357" cy="949183"/>
          </a:xfrm>
          <a:prstGeom prst="flowChartOnline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DA482-1EF2-4ED6-8882-D5359E5C565A}"/>
              </a:ext>
            </a:extLst>
          </p:cNvPr>
          <p:cNvSpPr txBox="1"/>
          <p:nvPr/>
        </p:nvSpPr>
        <p:spPr>
          <a:xfrm>
            <a:off x="2263709" y="133585"/>
            <a:ext cx="8820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5400" b="1" u="sng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</a:t>
            </a:r>
            <a:endParaRPr lang="en-US" sz="5400" b="1" u="sng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4A5C52-C152-4559-B306-7276BACE929B}"/>
              </a:ext>
            </a:extLst>
          </p:cNvPr>
          <p:cNvSpPr/>
          <p:nvPr/>
        </p:nvSpPr>
        <p:spPr>
          <a:xfrm>
            <a:off x="1322815" y="3274819"/>
            <a:ext cx="8933681" cy="1367092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40ABE8-B839-4353-906C-0198C6BD4D4D}"/>
              </a:ext>
            </a:extLst>
          </p:cNvPr>
          <p:cNvSpPr txBox="1"/>
          <p:nvPr/>
        </p:nvSpPr>
        <p:spPr>
          <a:xfrm>
            <a:off x="1461044" y="3428961"/>
            <a:ext cx="8682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 न आने के कारणों का समाधान करते हुए अभिलेख, साफ-सफाई, कक्षा सज्जा, पाठ योजना और टीएलएम प्रयोग में सहयोग दिया जाता है।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4C7F48F4-6645-4279-AE87-0433938F6AFD}"/>
              </a:ext>
            </a:extLst>
          </p:cNvPr>
          <p:cNvSpPr/>
          <p:nvPr/>
        </p:nvSpPr>
        <p:spPr>
          <a:xfrm>
            <a:off x="159860" y="5214846"/>
            <a:ext cx="905357" cy="949183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19FFC2-64B6-4BB4-A83A-9907C1371C1E}"/>
              </a:ext>
            </a:extLst>
          </p:cNvPr>
          <p:cNvSpPr/>
          <p:nvPr/>
        </p:nvSpPr>
        <p:spPr>
          <a:xfrm>
            <a:off x="1461045" y="4973993"/>
            <a:ext cx="8774194" cy="1367092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4AE1B4-0B4A-4886-AC1C-3C2F09F1E678}"/>
              </a:ext>
            </a:extLst>
          </p:cNvPr>
          <p:cNvSpPr txBox="1"/>
          <p:nvPr/>
        </p:nvSpPr>
        <p:spPr>
          <a:xfrm>
            <a:off x="1461044" y="5128135"/>
            <a:ext cx="88041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प्रेरक कहानियों व कक्षा-शिक्षण प्रदर्शन से अध्यापकों और छात्रों में नई ऊर्जा और सकारात्मक सोच का विकास किया जाता है।</a:t>
            </a:r>
          </a:p>
        </p:txBody>
      </p:sp>
      <p:sp>
        <p:nvSpPr>
          <p:cNvPr id="14" name="Flowchart: Stored Data 13">
            <a:extLst>
              <a:ext uri="{FF2B5EF4-FFF2-40B4-BE49-F238E27FC236}">
                <a16:creationId xmlns:a16="http://schemas.microsoft.com/office/drawing/2014/main" id="{56FC6F2A-5751-4D74-AE57-AF89C8B69FC3}"/>
              </a:ext>
            </a:extLst>
          </p:cNvPr>
          <p:cNvSpPr/>
          <p:nvPr/>
        </p:nvSpPr>
        <p:spPr>
          <a:xfrm>
            <a:off x="100226" y="3475877"/>
            <a:ext cx="905357" cy="949183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Placeholder 4">
            <a:extLst>
              <a:ext uri="{FF2B5EF4-FFF2-40B4-BE49-F238E27FC236}">
                <a16:creationId xmlns:a16="http://schemas.microsoft.com/office/drawing/2014/main" id="{6D54225A-01EF-4683-AC57-2EE43D6FFB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>
            <a:fillRect/>
          </a:stretch>
        </p:blipFill>
        <p:spPr bwMode="auto">
          <a:xfrm>
            <a:off x="10515788" y="1858694"/>
            <a:ext cx="1522113" cy="1029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40750F-5896-40B0-99E8-3FDE43418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42" y="3296911"/>
            <a:ext cx="1612357" cy="1209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780DF1-CF12-42C9-BC28-7307175E8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88" y="5128135"/>
            <a:ext cx="1573611" cy="1056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2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50B7-2BF8-8B24-1A26-4BB57F9B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855" y="982718"/>
            <a:ext cx="4256690" cy="688428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uokpkj dk </a:t>
            </a:r>
            <a:r>
              <a:rPr lang="en-US" sz="3200" u="sng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fooj.k</a:t>
            </a:r>
            <a:r>
              <a:rPr lang="en-US" sz="3200" u="sng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&amp;</a:t>
            </a:r>
            <a:br>
              <a:rPr lang="en-US" sz="3200" u="sng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3C45-2851-7A64-DE38-E8603A3F7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167" y="1849822"/>
            <a:ext cx="7189074" cy="40254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izk;% f'k{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kd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xksf"B;ksa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f'k{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kd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viuh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leL;k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&gt;k djrs gS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ftlesa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mifLFkfr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MªkWivkmV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vekU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dk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tkuk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ikfjokfjd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leL;k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vfHkys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[k j[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kj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kko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lkQ&amp;lQkbZ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vU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leL;k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gksrh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gSA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geus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mu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fo|ky;ksa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dks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fpfUgr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djds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,d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fnolh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foftV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dk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izLrko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j[kk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lHkh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^^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cSx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lnL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;**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nks&amp;nks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f'k{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kd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dh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Vksfy;k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cuk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fpfUgr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ig¡qp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de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vkus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okyh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muds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vfHkHkkodksa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dh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dkmUlfyax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djrs]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u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vkuss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ds dkj.k</a:t>
            </a:r>
            <a:r>
              <a:rPr lang="en-US" sz="2000" dirty="0"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dk lkdkjkRed lek/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kku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fudkyus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dk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iz;kl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djrs A</a:t>
            </a:r>
            <a:endParaRPr lang="en-US" sz="2000" dirty="0">
              <a:latin typeface="Kruti Dev 011" panose="000007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es f'k{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kdksa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ds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lkFk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cSB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muds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vfHkys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kksa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dks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iw.kZ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djuk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lqlf</a:t>
            </a:r>
            <a:r>
              <a:rPr lang="en-US" sz="2000" dirty="0" err="1"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Tkr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djuk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fo|ky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ifjlj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dh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lkQ&amp;lQkbZ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vkn'kZ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ikB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] Vh0,y0,e0 dk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iz;ksx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d{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kk&amp;f'k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{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k.k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esa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Loa;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djds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fn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kkrs</a:t>
            </a:r>
            <a:r>
              <a:rPr lang="en-US" sz="2000" dirty="0">
                <a:effectLst/>
                <a:latin typeface="Kruti Dev 011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gSa A</a:t>
            </a:r>
            <a:endParaRPr lang="en-IN" sz="2000" dirty="0"/>
          </a:p>
          <a:p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623A4-9824-66A4-E5A6-B44B89AB2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990600"/>
            <a:ext cx="4305299" cy="2290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531D1-E6CE-CE6C-1977-0366DCE37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429000"/>
            <a:ext cx="4305299" cy="2577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619DD-FE1E-42C8-ABB9-243C30162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1" y="156057"/>
            <a:ext cx="1151897" cy="11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61D76E-84EA-4942-996F-764DA9DA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2" y="242271"/>
            <a:ext cx="1216163" cy="1229178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5528310A-8A02-442E-A837-1BEAAE5311E2}"/>
              </a:ext>
            </a:extLst>
          </p:cNvPr>
          <p:cNvSpPr/>
          <p:nvPr/>
        </p:nvSpPr>
        <p:spPr>
          <a:xfrm>
            <a:off x="-1277958" y="0"/>
            <a:ext cx="13916526" cy="6858000"/>
          </a:xfrm>
          <a:custGeom>
            <a:avLst/>
            <a:gdLst/>
            <a:ahLst/>
            <a:cxnLst/>
            <a:rect l="l" t="t" r="r" b="b"/>
            <a:pathLst>
              <a:path w="12255536" h="10738509">
                <a:moveTo>
                  <a:pt x="0" y="0"/>
                </a:moveTo>
                <a:lnTo>
                  <a:pt x="12255536" y="0"/>
                </a:lnTo>
                <a:lnTo>
                  <a:pt x="12255536" y="10738509"/>
                </a:lnTo>
                <a:lnTo>
                  <a:pt x="0" y="10738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578F53-1D84-4BD1-B37C-8DD2E297C72E}"/>
              </a:ext>
            </a:extLst>
          </p:cNvPr>
          <p:cNvSpPr/>
          <p:nvPr/>
        </p:nvSpPr>
        <p:spPr>
          <a:xfrm>
            <a:off x="2279751" y="1729434"/>
            <a:ext cx="8933681" cy="1167095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5A19D-8453-4F8D-9C72-AACCF166EDD6}"/>
              </a:ext>
            </a:extLst>
          </p:cNvPr>
          <p:cNvSpPr txBox="1"/>
          <p:nvPr/>
        </p:nvSpPr>
        <p:spPr>
          <a:xfrm>
            <a:off x="2279751" y="1821774"/>
            <a:ext cx="8804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नियमित गतिविधि से विद्यालय में नामांकन और छात्र उपस्थिति में सुधार हुआ तथा समुदाय की सहभागिता बढ़ी।</a:t>
            </a:r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F6CF801F-7850-4A2A-92CE-BD9EA43BD5E5}"/>
              </a:ext>
            </a:extLst>
          </p:cNvPr>
          <p:cNvSpPr/>
          <p:nvPr/>
        </p:nvSpPr>
        <p:spPr>
          <a:xfrm>
            <a:off x="972806" y="1885791"/>
            <a:ext cx="905357" cy="949183"/>
          </a:xfrm>
          <a:prstGeom prst="flowChartOnline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DA482-1EF2-4ED6-8882-D5359E5C565A}"/>
              </a:ext>
            </a:extLst>
          </p:cNvPr>
          <p:cNvSpPr txBox="1"/>
          <p:nvPr/>
        </p:nvSpPr>
        <p:spPr>
          <a:xfrm>
            <a:off x="2263709" y="133585"/>
            <a:ext cx="8820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5400" b="1" u="sng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प्रभाव</a:t>
            </a:r>
            <a:endParaRPr lang="en-US" sz="5400" b="1" u="sng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4A5C52-C152-4559-B306-7276BACE929B}"/>
              </a:ext>
            </a:extLst>
          </p:cNvPr>
          <p:cNvSpPr/>
          <p:nvPr/>
        </p:nvSpPr>
        <p:spPr>
          <a:xfrm>
            <a:off x="2279751" y="3221654"/>
            <a:ext cx="8933681" cy="1367092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40ABE8-B839-4353-906C-0198C6BD4D4D}"/>
              </a:ext>
            </a:extLst>
          </p:cNvPr>
          <p:cNvSpPr txBox="1"/>
          <p:nvPr/>
        </p:nvSpPr>
        <p:spPr>
          <a:xfrm>
            <a:off x="2279751" y="3375796"/>
            <a:ext cx="8804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ब्लॉक एक्शन ग्रुप और खंड शिक्षा अधिकारी के सहयोग से विद्यालय की समस्याओं का त्वरित समाधान संभव हुआ।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4C7F48F4-6645-4279-AE87-0433938F6AFD}"/>
              </a:ext>
            </a:extLst>
          </p:cNvPr>
          <p:cNvSpPr/>
          <p:nvPr/>
        </p:nvSpPr>
        <p:spPr>
          <a:xfrm>
            <a:off x="978567" y="5161681"/>
            <a:ext cx="905357" cy="949183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19FFC2-64B6-4BB4-A83A-9907C1371C1E}"/>
              </a:ext>
            </a:extLst>
          </p:cNvPr>
          <p:cNvSpPr/>
          <p:nvPr/>
        </p:nvSpPr>
        <p:spPr>
          <a:xfrm>
            <a:off x="2279751" y="4920828"/>
            <a:ext cx="8933681" cy="1367092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4AE1B4-0B4A-4886-AC1C-3C2F09F1E678}"/>
              </a:ext>
            </a:extLst>
          </p:cNvPr>
          <p:cNvSpPr txBox="1"/>
          <p:nvPr/>
        </p:nvSpPr>
        <p:spPr>
          <a:xfrm>
            <a:off x="2279751" y="5074970"/>
            <a:ext cx="88041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शिक्षकों को समस्याओं के समाधान में सहयोग मिलने से शिक्षण की गुणवत्ता में सकारात्मक सुधार देखा गया।</a:t>
            </a:r>
          </a:p>
        </p:txBody>
      </p:sp>
      <p:sp>
        <p:nvSpPr>
          <p:cNvPr id="14" name="Flowchart: Stored Data 13">
            <a:extLst>
              <a:ext uri="{FF2B5EF4-FFF2-40B4-BE49-F238E27FC236}">
                <a16:creationId xmlns:a16="http://schemas.microsoft.com/office/drawing/2014/main" id="{56FC6F2A-5751-4D74-AE57-AF89C8B69FC3}"/>
              </a:ext>
            </a:extLst>
          </p:cNvPr>
          <p:cNvSpPr/>
          <p:nvPr/>
        </p:nvSpPr>
        <p:spPr>
          <a:xfrm>
            <a:off x="918933" y="3422712"/>
            <a:ext cx="905357" cy="949183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10113A-DE90-4206-8457-059AA3331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76" y="345243"/>
            <a:ext cx="1814049" cy="1833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6279A-3362-4D4C-BE44-8721C60B4A5E}"/>
              </a:ext>
            </a:extLst>
          </p:cNvPr>
          <p:cNvSpPr txBox="1"/>
          <p:nvPr/>
        </p:nvSpPr>
        <p:spPr>
          <a:xfrm>
            <a:off x="1660635" y="3629968"/>
            <a:ext cx="9067800" cy="20986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12853"/>
              </a:lnSpc>
            </a:pPr>
            <a:r>
              <a:rPr lang="hi-IN" sz="19900" b="1" dirty="0">
                <a:solidFill>
                  <a:srgbClr val="002060"/>
                </a:solidFill>
                <a:latin typeface="Kokila" panose="020B0604020202020204" pitchFamily="34" charset="0"/>
                <a:ea typeface="Montserrat Bold"/>
                <a:cs typeface="Kokila" panose="020B0604020202020204" pitchFamily="34" charset="0"/>
                <a:sym typeface="Montserrat Bold"/>
              </a:rPr>
              <a:t>धन्यवाद</a:t>
            </a:r>
            <a:endParaRPr lang="en-US" sz="23900" b="1" spc="-616" dirty="0">
              <a:solidFill>
                <a:srgbClr val="002060"/>
              </a:solidFill>
              <a:latin typeface="Kokila" panose="020B0604020202020204" pitchFamily="34" charset="0"/>
              <a:ea typeface="Open Sauce Heavy"/>
              <a:cs typeface="Kokila" panose="020B0604020202020204" pitchFamily="34" charset="0"/>
              <a:sym typeface="Open Sauce Heavy"/>
            </a:endParaRPr>
          </a:p>
        </p:txBody>
      </p:sp>
    </p:spTree>
    <p:extLst>
      <p:ext uri="{BB962C8B-B14F-4D97-AF65-F5344CB8AC3E}">
        <p14:creationId xmlns:p14="http://schemas.microsoft.com/office/powerpoint/2010/main" val="31080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470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Century Gothic</vt:lpstr>
      <vt:lpstr>Kokila</vt:lpstr>
      <vt:lpstr>Kruti Dev 011</vt:lpstr>
      <vt:lpstr>Wingdings 3</vt:lpstr>
      <vt:lpstr>Ion</vt:lpstr>
      <vt:lpstr>                             B.A.G BLOCK ACTION GROUP </vt:lpstr>
      <vt:lpstr>PowerPoint Presentation</vt:lpstr>
      <vt:lpstr>PowerPoint Presentation</vt:lpstr>
      <vt:lpstr>uokpkj dk fooj.k &amp;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B.A.G BLOCK ACTION GROUP </dc:title>
  <dc:creator>ashish333cyberlaw@outlook.com</dc:creator>
  <cp:lastModifiedBy>Lalbahadur</cp:lastModifiedBy>
  <cp:revision>35</cp:revision>
  <dcterms:created xsi:type="dcterms:W3CDTF">2025-01-11T06:21:35Z</dcterms:created>
  <dcterms:modified xsi:type="dcterms:W3CDTF">2025-08-14T08:44:43Z</dcterms:modified>
</cp:coreProperties>
</file>