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64" r:id="rId4"/>
    <p:sldId id="266" r:id="rId5"/>
    <p:sldId id="267" r:id="rId6"/>
    <p:sldId id="269" r:id="rId7"/>
    <p:sldId id="270" r:id="rId8"/>
    <p:sldId id="272" r:id="rId9"/>
  </p:sldIdLst>
  <p:sldSz cx="18288000" cy="10287000"/>
  <p:notesSz cx="6858000" cy="9144000"/>
  <p:embeddedFontLst>
    <p:embeddedFont>
      <p:font typeface="Canva Sans" panose="020B0604020202020204" charset="0"/>
      <p:regular r:id="rId10"/>
    </p:embeddedFont>
    <p:embeddedFont>
      <p:font typeface="Handy Casual" panose="020B0604020202020204" charset="0"/>
      <p:regular r:id="rId11"/>
    </p:embeddedFont>
    <p:embeddedFont>
      <p:font typeface="Kokila" panose="020B0604020202020204" pitchFamily="34" charset="0"/>
      <p:regular r:id="rId12"/>
      <p:bold r:id="rId13"/>
    </p:embeddedFont>
    <p:embeddedFont>
      <p:font typeface="Krabuler" panose="020B0604020202020204" charset="0"/>
      <p:regular r:id="rId14"/>
    </p:embeddedFont>
    <p:embeddedFont>
      <p:font typeface="Montserrat Bold" panose="020B0604020202020204" charset="0"/>
      <p:regular r:id="rId15"/>
    </p:embeddedFont>
    <p:embeddedFont>
      <p:font typeface="Pompiere"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1018"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jpe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sv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gif"/></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36.jpeg"/><Relationship Id="rId5" Type="http://schemas.openxmlformats.org/officeDocument/2006/relationships/image" Target="../media/image16.png"/><Relationship Id="rId10" Type="http://schemas.openxmlformats.org/officeDocument/2006/relationships/image" Target="../media/image35.svg"/><Relationship Id="rId4" Type="http://schemas.openxmlformats.org/officeDocument/2006/relationships/image" Target="../media/image33.jpe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9.svg"/><Relationship Id="rId3" Type="http://schemas.openxmlformats.org/officeDocument/2006/relationships/image" Target="../media/image45.svg"/><Relationship Id="rId7" Type="http://schemas.openxmlformats.org/officeDocument/2006/relationships/image" Target="../media/image4.svg"/><Relationship Id="rId12" Type="http://schemas.openxmlformats.org/officeDocument/2006/relationships/image" Target="../media/image4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1.svg"/><Relationship Id="rId5" Type="http://schemas.openxmlformats.org/officeDocument/2006/relationships/image" Target="../media/image47.svg"/><Relationship Id="rId15" Type="http://schemas.openxmlformats.org/officeDocument/2006/relationships/image" Target="../media/image51.svg"/><Relationship Id="rId10" Type="http://schemas.openxmlformats.org/officeDocument/2006/relationships/image" Target="../media/image20.png"/><Relationship Id="rId4" Type="http://schemas.openxmlformats.org/officeDocument/2006/relationships/image" Target="../media/image46.png"/><Relationship Id="rId9" Type="http://schemas.openxmlformats.org/officeDocument/2006/relationships/image" Target="../media/image11.sv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svg"/><Relationship Id="rId7"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860641">
            <a:off x="2016339" y="2095244"/>
            <a:ext cx="1737858" cy="1583030"/>
          </a:xfrm>
          <a:custGeom>
            <a:avLst/>
            <a:gdLst/>
            <a:ahLst/>
            <a:cxnLst/>
            <a:rect l="l" t="t" r="r" b="b"/>
            <a:pathLst>
              <a:path w="1737858" h="1583030">
                <a:moveTo>
                  <a:pt x="0" y="0"/>
                </a:moveTo>
                <a:lnTo>
                  <a:pt x="1737858" y="0"/>
                </a:lnTo>
                <a:lnTo>
                  <a:pt x="1737858" y="1583031"/>
                </a:lnTo>
                <a:lnTo>
                  <a:pt x="0" y="15830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17015" y="2883072"/>
            <a:ext cx="3713137" cy="4248440"/>
          </a:xfrm>
          <a:custGeom>
            <a:avLst/>
            <a:gdLst/>
            <a:ahLst/>
            <a:cxnLst/>
            <a:rect l="l" t="t" r="r" b="b"/>
            <a:pathLst>
              <a:path w="3713137" h="4248440">
                <a:moveTo>
                  <a:pt x="0" y="0"/>
                </a:moveTo>
                <a:lnTo>
                  <a:pt x="3713137" y="0"/>
                </a:lnTo>
                <a:lnTo>
                  <a:pt x="3713137" y="4248440"/>
                </a:lnTo>
                <a:lnTo>
                  <a:pt x="0" y="42484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2087290" y="5007292"/>
            <a:ext cx="6134899" cy="5429356"/>
          </a:xfrm>
          <a:custGeom>
            <a:avLst/>
            <a:gdLst/>
            <a:ahLst/>
            <a:cxnLst/>
            <a:rect l="l" t="t" r="r" b="b"/>
            <a:pathLst>
              <a:path w="5324900" h="7048472">
                <a:moveTo>
                  <a:pt x="0" y="0"/>
                </a:moveTo>
                <a:lnTo>
                  <a:pt x="5324900" y="0"/>
                </a:lnTo>
                <a:lnTo>
                  <a:pt x="5324900" y="7048472"/>
                </a:lnTo>
                <a:lnTo>
                  <a:pt x="0" y="7048472"/>
                </a:lnTo>
                <a:lnTo>
                  <a:pt x="0" y="0"/>
                </a:lnTo>
                <a:close/>
              </a:path>
            </a:pathLst>
          </a:custGeom>
          <a:blipFill>
            <a:blip r:embed="rId8"/>
            <a:stretch>
              <a:fillRect/>
            </a:stretch>
          </a:blipFill>
        </p:spPr>
        <p:txBody>
          <a:bodyPr/>
          <a:lstStyle/>
          <a:p>
            <a:endParaRPr lang="en-US"/>
          </a:p>
        </p:txBody>
      </p:sp>
      <p:sp>
        <p:nvSpPr>
          <p:cNvPr id="8" name="Freeform 8"/>
          <p:cNvSpPr/>
          <p:nvPr/>
        </p:nvSpPr>
        <p:spPr>
          <a:xfrm rot="-9858134" flipV="1">
            <a:off x="7121503" y="970223"/>
            <a:ext cx="3617028" cy="3833073"/>
          </a:xfrm>
          <a:custGeom>
            <a:avLst/>
            <a:gdLst/>
            <a:ahLst/>
            <a:cxnLst/>
            <a:rect l="l" t="t" r="r" b="b"/>
            <a:pathLst>
              <a:path w="3617028" h="3833073">
                <a:moveTo>
                  <a:pt x="0" y="3833073"/>
                </a:moveTo>
                <a:lnTo>
                  <a:pt x="3617027" y="3833073"/>
                </a:lnTo>
                <a:lnTo>
                  <a:pt x="3617027" y="0"/>
                </a:lnTo>
                <a:lnTo>
                  <a:pt x="0" y="0"/>
                </a:lnTo>
                <a:lnTo>
                  <a:pt x="0" y="3833073"/>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rot="-1399026">
            <a:off x="15122169" y="2839405"/>
            <a:ext cx="1719464" cy="2465181"/>
          </a:xfrm>
          <a:custGeom>
            <a:avLst/>
            <a:gdLst/>
            <a:ahLst/>
            <a:cxnLst/>
            <a:rect l="l" t="t" r="r" b="b"/>
            <a:pathLst>
              <a:path w="1719464" h="2465181">
                <a:moveTo>
                  <a:pt x="0" y="0"/>
                </a:moveTo>
                <a:lnTo>
                  <a:pt x="1719463" y="0"/>
                </a:lnTo>
                <a:lnTo>
                  <a:pt x="1719463" y="2465180"/>
                </a:lnTo>
                <a:lnTo>
                  <a:pt x="0" y="24651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3142381" y="572541"/>
            <a:ext cx="10058400" cy="4264950"/>
          </a:xfrm>
          <a:prstGeom prst="rect">
            <a:avLst/>
          </a:prstGeom>
        </p:spPr>
        <p:txBody>
          <a:bodyPr wrap="square" lIns="0" tIns="0" rIns="0" bIns="0" rtlCol="0" anchor="t">
            <a:spAutoFit/>
          </a:bodyPr>
          <a:lstStyle/>
          <a:p>
            <a:pPr>
              <a:lnSpc>
                <a:spcPts val="16470"/>
              </a:lnSpc>
            </a:pPr>
            <a:r>
              <a:rPr lang="en-US" sz="16636" spc="183">
                <a:solidFill>
                  <a:srgbClr val="000000"/>
                </a:solidFill>
                <a:latin typeface="Pompiere"/>
                <a:cs typeface="Pompiere"/>
              </a:rPr>
              <a:t> </a:t>
            </a:r>
            <a:r>
              <a:rPr lang="en-US" sz="16600" b="1" spc="306">
                <a:solidFill>
                  <a:srgbClr val="000000"/>
                </a:solidFill>
                <a:latin typeface="Kokila" panose="020B0604020202020204" pitchFamily="34" charset="0"/>
                <a:cs typeface="Kokila" panose="020B0604020202020204" pitchFamily="34" charset="0"/>
              </a:rPr>
              <a:t>बाल</a:t>
            </a:r>
            <a:r>
              <a:rPr lang="hi-IN" sz="16600" b="1" spc="306">
                <a:solidFill>
                  <a:srgbClr val="000000"/>
                </a:solidFill>
                <a:latin typeface="Kokila" panose="020B0604020202020204" pitchFamily="34" charset="0"/>
                <a:cs typeface="Kokila" panose="020B0604020202020204" pitchFamily="34" charset="0"/>
              </a:rPr>
              <a:t> </a:t>
            </a:r>
            <a:r>
              <a:rPr lang="en-US" sz="16600" b="1" spc="183">
                <a:solidFill>
                  <a:srgbClr val="000000"/>
                </a:solidFill>
                <a:latin typeface="Kokila" panose="020B0604020202020204" pitchFamily="34" charset="0"/>
                <a:cs typeface="Kokila" panose="020B0604020202020204" pitchFamily="34" charset="0"/>
              </a:rPr>
              <a:t>पोटली</a:t>
            </a:r>
          </a:p>
          <a:p>
            <a:pPr>
              <a:lnSpc>
                <a:spcPts val="16470"/>
              </a:lnSpc>
            </a:pPr>
            <a:endParaRPr lang="en-US" sz="16600" spc="306">
              <a:solidFill>
                <a:srgbClr val="000000"/>
              </a:solidFill>
              <a:cs typeface="Pompiere"/>
            </a:endParaRPr>
          </a:p>
        </p:txBody>
      </p:sp>
      <p:sp>
        <p:nvSpPr>
          <p:cNvPr id="11" name="Freeform 11"/>
          <p:cNvSpPr/>
          <p:nvPr/>
        </p:nvSpPr>
        <p:spPr>
          <a:xfrm rot="1106096">
            <a:off x="8347159" y="7880667"/>
            <a:ext cx="1165715" cy="1671276"/>
          </a:xfrm>
          <a:custGeom>
            <a:avLst/>
            <a:gdLst/>
            <a:ahLst/>
            <a:cxnLst/>
            <a:rect l="l" t="t" r="r" b="b"/>
            <a:pathLst>
              <a:path w="1165715" h="1671276">
                <a:moveTo>
                  <a:pt x="0" y="0"/>
                </a:moveTo>
                <a:lnTo>
                  <a:pt x="1165715" y="0"/>
                </a:lnTo>
                <a:lnTo>
                  <a:pt x="1165715" y="1671275"/>
                </a:lnTo>
                <a:lnTo>
                  <a:pt x="0" y="16712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TextBox 12"/>
          <p:cNvSpPr txBox="1"/>
          <p:nvPr/>
        </p:nvSpPr>
        <p:spPr>
          <a:xfrm>
            <a:off x="1847334" y="7592393"/>
            <a:ext cx="6858000" cy="1579920"/>
          </a:xfrm>
          <a:prstGeom prst="rect">
            <a:avLst/>
          </a:prstGeom>
        </p:spPr>
        <p:txBody>
          <a:bodyPr wrap="square" lIns="0" tIns="0" rIns="0" bIns="0" rtlCol="0" anchor="t">
            <a:spAutoFit/>
          </a:bodyPr>
          <a:lstStyle/>
          <a:p>
            <a:pPr algn="ctr">
              <a:lnSpc>
                <a:spcPts val="3960"/>
              </a:lnSpc>
              <a:spcBef>
                <a:spcPct val="0"/>
              </a:spcBef>
            </a:pPr>
            <a:r>
              <a:rPr lang="hi-IN" sz="4400" b="1">
                <a:latin typeface="Kokila" panose="020B0604020202020204" pitchFamily="34" charset="0"/>
                <a:cs typeface="Kokila" panose="020B0604020202020204" pitchFamily="34" charset="0"/>
              </a:rPr>
              <a:t>स्मृति चैधरी   </a:t>
            </a:r>
          </a:p>
          <a:p>
            <a:pPr algn="ctr">
              <a:lnSpc>
                <a:spcPts val="3960"/>
              </a:lnSpc>
              <a:spcBef>
                <a:spcPct val="0"/>
              </a:spcBef>
            </a:pPr>
            <a:r>
              <a:rPr lang="hi-IN" sz="4400" b="1">
                <a:latin typeface="Kokila" panose="020B0604020202020204" pitchFamily="34" charset="0"/>
                <a:cs typeface="Kokila" panose="020B0604020202020204" pitchFamily="34" charset="0"/>
              </a:rPr>
              <a:t>उच्च प्राथमिक विद्यालय सबदलपुर बालियाखेड़ी सहारनपुर</a:t>
            </a:r>
            <a:endParaRPr lang="en-US" sz="3300">
              <a:solidFill>
                <a:srgbClr val="000000"/>
              </a:solidFill>
              <a:latin typeface="Handy Casual"/>
              <a:cs typeface="Handy Casu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1376247" y="2508172"/>
            <a:ext cx="3740501" cy="1646694"/>
            <a:chOff x="0" y="0"/>
            <a:chExt cx="4987334" cy="2195592"/>
          </a:xfrm>
          <a:scene3d>
            <a:camera prst="orthographicFront">
              <a:rot lat="0" lon="0" rev="0"/>
            </a:camera>
            <a:lightRig rig="balanced" dir="t">
              <a:rot lat="0" lon="0" rev="8700000"/>
            </a:lightRig>
          </a:scene3d>
        </p:grpSpPr>
        <p:grpSp>
          <p:nvGrpSpPr>
            <p:cNvPr id="3" name="Group 3"/>
            <p:cNvGrpSpPr/>
            <p:nvPr/>
          </p:nvGrpSpPr>
          <p:grpSpPr>
            <a:xfrm>
              <a:off x="0" y="0"/>
              <a:ext cx="4987334" cy="2195592"/>
              <a:chOff x="0" y="0"/>
              <a:chExt cx="1077109" cy="474180"/>
            </a:xfrm>
          </p:grpSpPr>
          <p:sp>
            <p:nvSpPr>
              <p:cNvPr id="4" name="Freeform 4"/>
              <p:cNvSpPr/>
              <p:nvPr/>
            </p:nvSpPr>
            <p:spPr>
              <a:xfrm>
                <a:off x="0" y="0"/>
                <a:ext cx="1077109" cy="474180"/>
              </a:xfrm>
              <a:custGeom>
                <a:avLst/>
                <a:gdLst/>
                <a:ahLst/>
                <a:cxnLst/>
                <a:rect l="l" t="t" r="r" b="b"/>
                <a:pathLst>
                  <a:path w="1077109" h="474180">
                    <a:moveTo>
                      <a:pt x="74511" y="0"/>
                    </a:moveTo>
                    <a:lnTo>
                      <a:pt x="1002598" y="0"/>
                    </a:lnTo>
                    <a:cubicBezTo>
                      <a:pt x="1022359" y="0"/>
                      <a:pt x="1041312" y="7850"/>
                      <a:pt x="1055285" y="21824"/>
                    </a:cubicBezTo>
                    <a:cubicBezTo>
                      <a:pt x="1069259" y="35797"/>
                      <a:pt x="1077109" y="54750"/>
                      <a:pt x="1077109" y="74511"/>
                    </a:cubicBezTo>
                    <a:lnTo>
                      <a:pt x="1077109" y="399668"/>
                    </a:lnTo>
                    <a:cubicBezTo>
                      <a:pt x="1077109" y="419430"/>
                      <a:pt x="1069259" y="438382"/>
                      <a:pt x="1055285" y="452356"/>
                    </a:cubicBezTo>
                    <a:cubicBezTo>
                      <a:pt x="1041312" y="466329"/>
                      <a:pt x="1022359" y="474180"/>
                      <a:pt x="1002598" y="474180"/>
                    </a:cubicBezTo>
                    <a:lnTo>
                      <a:pt x="74511" y="474180"/>
                    </a:lnTo>
                    <a:cubicBezTo>
                      <a:pt x="54750" y="474180"/>
                      <a:pt x="35797" y="466329"/>
                      <a:pt x="21824" y="452356"/>
                    </a:cubicBezTo>
                    <a:cubicBezTo>
                      <a:pt x="7850" y="438382"/>
                      <a:pt x="0" y="419430"/>
                      <a:pt x="0" y="399668"/>
                    </a:cubicBezTo>
                    <a:lnTo>
                      <a:pt x="0" y="74511"/>
                    </a:lnTo>
                    <a:cubicBezTo>
                      <a:pt x="0" y="54750"/>
                      <a:pt x="7850" y="35797"/>
                      <a:pt x="21824" y="21824"/>
                    </a:cubicBezTo>
                    <a:cubicBezTo>
                      <a:pt x="35797" y="7850"/>
                      <a:pt x="54750" y="0"/>
                      <a:pt x="74511" y="0"/>
                    </a:cubicBezTo>
                    <a:close/>
                  </a:path>
                </a:pathLst>
              </a:custGeom>
              <a:solidFill>
                <a:srgbClr val="FBC046"/>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5" name="TextBox 5"/>
              <p:cNvSpPr txBox="1"/>
              <p:nvPr/>
            </p:nvSpPr>
            <p:spPr>
              <a:xfrm>
                <a:off x="0" y="28575"/>
                <a:ext cx="1077109" cy="445605"/>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6" name="TextBox 6"/>
            <p:cNvSpPr txBox="1"/>
            <p:nvPr/>
          </p:nvSpPr>
          <p:spPr>
            <a:xfrm>
              <a:off x="434776" y="345857"/>
              <a:ext cx="4117782" cy="1116119"/>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छात्रों की बौद्धिक एवं शैक्षिक उन्नयन में वृद्धि</a:t>
              </a:r>
            </a:p>
          </p:txBody>
        </p:sp>
      </p:grpSp>
      <p:grpSp>
        <p:nvGrpSpPr>
          <p:cNvPr id="7" name="Group 7"/>
          <p:cNvGrpSpPr/>
          <p:nvPr/>
        </p:nvGrpSpPr>
        <p:grpSpPr>
          <a:xfrm>
            <a:off x="2398698" y="374414"/>
            <a:ext cx="3705330" cy="2030457"/>
            <a:chOff x="0" y="0"/>
            <a:chExt cx="4940441" cy="2707276"/>
          </a:xfrm>
        </p:grpSpPr>
        <p:grpSp>
          <p:nvGrpSpPr>
            <p:cNvPr id="8" name="Group 8"/>
            <p:cNvGrpSpPr/>
            <p:nvPr/>
          </p:nvGrpSpPr>
          <p:grpSpPr>
            <a:xfrm>
              <a:off x="0" y="0"/>
              <a:ext cx="4940441" cy="2314121"/>
              <a:chOff x="0" y="0"/>
              <a:chExt cx="1066981" cy="499778"/>
            </a:xfrm>
          </p:grpSpPr>
          <p:sp>
            <p:nvSpPr>
              <p:cNvPr id="9" name="Freeform 9"/>
              <p:cNvSpPr/>
              <p:nvPr/>
            </p:nvSpPr>
            <p:spPr>
              <a:xfrm>
                <a:off x="0" y="0"/>
                <a:ext cx="1066981" cy="499778"/>
              </a:xfrm>
              <a:custGeom>
                <a:avLst/>
                <a:gdLst/>
                <a:ahLst/>
                <a:cxnLst/>
                <a:rect l="l" t="t" r="r" b="b"/>
                <a:pathLst>
                  <a:path w="1066981" h="499778">
                    <a:moveTo>
                      <a:pt x="75218" y="0"/>
                    </a:moveTo>
                    <a:lnTo>
                      <a:pt x="991763" y="0"/>
                    </a:lnTo>
                    <a:cubicBezTo>
                      <a:pt x="1011712" y="0"/>
                      <a:pt x="1030844" y="7925"/>
                      <a:pt x="1044950" y="22031"/>
                    </a:cubicBezTo>
                    <a:cubicBezTo>
                      <a:pt x="1059057" y="36137"/>
                      <a:pt x="1066981" y="55269"/>
                      <a:pt x="1066981" y="75218"/>
                    </a:cubicBezTo>
                    <a:lnTo>
                      <a:pt x="1066981" y="424560"/>
                    </a:lnTo>
                    <a:cubicBezTo>
                      <a:pt x="1066981" y="444509"/>
                      <a:pt x="1059057" y="463641"/>
                      <a:pt x="1044950" y="477747"/>
                    </a:cubicBezTo>
                    <a:cubicBezTo>
                      <a:pt x="1030844" y="491853"/>
                      <a:pt x="1011712" y="499778"/>
                      <a:pt x="991763" y="499778"/>
                    </a:cubicBezTo>
                    <a:lnTo>
                      <a:pt x="75218" y="499778"/>
                    </a:lnTo>
                    <a:cubicBezTo>
                      <a:pt x="55269" y="499778"/>
                      <a:pt x="36137" y="491853"/>
                      <a:pt x="22031" y="477747"/>
                    </a:cubicBezTo>
                    <a:cubicBezTo>
                      <a:pt x="7925" y="463641"/>
                      <a:pt x="0" y="444509"/>
                      <a:pt x="0" y="424560"/>
                    </a:cubicBezTo>
                    <a:lnTo>
                      <a:pt x="0" y="75218"/>
                    </a:lnTo>
                    <a:cubicBezTo>
                      <a:pt x="0" y="55269"/>
                      <a:pt x="7925" y="36137"/>
                      <a:pt x="22031" y="22031"/>
                    </a:cubicBezTo>
                    <a:cubicBezTo>
                      <a:pt x="36137" y="7925"/>
                      <a:pt x="55269" y="0"/>
                      <a:pt x="75218" y="0"/>
                    </a:cubicBezTo>
                    <a:close/>
                  </a:path>
                </a:pathLst>
              </a:custGeom>
              <a:solidFill>
                <a:srgbClr val="C2EB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TextBox 10"/>
              <p:cNvSpPr txBox="1"/>
              <p:nvPr/>
            </p:nvSpPr>
            <p:spPr>
              <a:xfrm>
                <a:off x="0" y="28575"/>
                <a:ext cx="1066981" cy="471203"/>
              </a:xfrm>
              <a:prstGeom prst="rect">
                <a:avLst/>
              </a:prstGeom>
            </p:spPr>
            <p:txBody>
              <a:bodyPr lIns="71438" tIns="71438" rIns="71438" bIns="71438" rtlCol="0" anchor="ctr"/>
              <a:lstStyle/>
              <a:p>
                <a:pPr algn="ctr">
                  <a:lnSpc>
                    <a:spcPts val="2598"/>
                  </a:lnSpc>
                </a:pPr>
                <a:endParaRPr/>
              </a:p>
            </p:txBody>
          </p:sp>
        </p:grpSp>
        <p:sp>
          <p:nvSpPr>
            <p:cNvPr id="11" name="TextBox 11"/>
            <p:cNvSpPr txBox="1"/>
            <p:nvPr/>
          </p:nvSpPr>
          <p:spPr>
            <a:xfrm>
              <a:off x="402879" y="450248"/>
              <a:ext cx="4134682" cy="22570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rtlCol="0" anchor="t">
              <a:spAutoFit/>
            </a:bodyPr>
            <a:lstStyle/>
            <a:p>
              <a:pPr algn="ctr">
                <a:lnSpc>
                  <a:spcPts val="3261"/>
                </a:lnSpc>
              </a:pPr>
              <a:r>
                <a:rPr lang="en-US" sz="3106" b="1" spc="130">
                  <a:solidFill>
                    <a:srgbClr val="000000"/>
                  </a:solidFill>
                  <a:latin typeface="Kokila" panose="020B0604020202020204" pitchFamily="34" charset="0"/>
                  <a:cs typeface="Kokila" panose="020B0604020202020204" pitchFamily="34" charset="0"/>
                </a:rPr>
                <a:t>छात्रों में रचनात्मक एवं कलात्मक कौशल का विकास</a:t>
              </a:r>
            </a:p>
            <a:p>
              <a:pPr algn="ctr">
                <a:lnSpc>
                  <a:spcPts val="3261"/>
                </a:lnSpc>
                <a:spcBef>
                  <a:spcPct val="0"/>
                </a:spcBef>
              </a:pPr>
              <a:endParaRPr lang="en-US" sz="3106" spc="130">
                <a:solidFill>
                  <a:srgbClr val="000000"/>
                </a:solidFill>
                <a:cs typeface="Krabuler"/>
              </a:endParaRPr>
            </a:p>
          </p:txBody>
        </p:sp>
      </p:grpSp>
      <p:grpSp>
        <p:nvGrpSpPr>
          <p:cNvPr id="12" name="Group 12"/>
          <p:cNvGrpSpPr/>
          <p:nvPr/>
        </p:nvGrpSpPr>
        <p:grpSpPr>
          <a:xfrm>
            <a:off x="1943524" y="6349647"/>
            <a:ext cx="3705330" cy="1629557"/>
            <a:chOff x="0" y="0"/>
            <a:chExt cx="4940441" cy="2172742"/>
          </a:xfrm>
          <a:scene3d>
            <a:camera prst="orthographicFront">
              <a:rot lat="0" lon="0" rev="0"/>
            </a:camera>
            <a:lightRig rig="balanced" dir="t">
              <a:rot lat="0" lon="0" rev="8700000"/>
            </a:lightRig>
          </a:scene3d>
        </p:grpSpPr>
        <p:grpSp>
          <p:nvGrpSpPr>
            <p:cNvPr id="13" name="Group 13"/>
            <p:cNvGrpSpPr/>
            <p:nvPr/>
          </p:nvGrpSpPr>
          <p:grpSpPr>
            <a:xfrm>
              <a:off x="0" y="0"/>
              <a:ext cx="4940441" cy="2172742"/>
              <a:chOff x="0" y="0"/>
              <a:chExt cx="1066981" cy="469245"/>
            </a:xfrm>
          </p:grpSpPr>
          <p:sp>
            <p:nvSpPr>
              <p:cNvPr id="14" name="Freeform 14"/>
              <p:cNvSpPr/>
              <p:nvPr/>
            </p:nvSpPr>
            <p:spPr>
              <a:xfrm>
                <a:off x="0" y="0"/>
                <a:ext cx="1066981" cy="469245"/>
              </a:xfrm>
              <a:custGeom>
                <a:avLst/>
                <a:gdLst/>
                <a:ahLst/>
                <a:cxnLst/>
                <a:rect l="l" t="t" r="r" b="b"/>
                <a:pathLst>
                  <a:path w="1066981" h="469245">
                    <a:moveTo>
                      <a:pt x="75218" y="0"/>
                    </a:moveTo>
                    <a:lnTo>
                      <a:pt x="991763" y="0"/>
                    </a:lnTo>
                    <a:cubicBezTo>
                      <a:pt x="1011712" y="0"/>
                      <a:pt x="1030844" y="7925"/>
                      <a:pt x="1044950" y="22031"/>
                    </a:cubicBezTo>
                    <a:cubicBezTo>
                      <a:pt x="1059057" y="36137"/>
                      <a:pt x="1066981" y="55269"/>
                      <a:pt x="1066981" y="75218"/>
                    </a:cubicBezTo>
                    <a:lnTo>
                      <a:pt x="1066981" y="394026"/>
                    </a:lnTo>
                    <a:cubicBezTo>
                      <a:pt x="1066981" y="413976"/>
                      <a:pt x="1059057" y="433108"/>
                      <a:pt x="1044950" y="447214"/>
                    </a:cubicBezTo>
                    <a:cubicBezTo>
                      <a:pt x="1030844" y="461320"/>
                      <a:pt x="1011712" y="469245"/>
                      <a:pt x="991763" y="469245"/>
                    </a:cubicBezTo>
                    <a:lnTo>
                      <a:pt x="75218" y="469245"/>
                    </a:lnTo>
                    <a:cubicBezTo>
                      <a:pt x="55269" y="469245"/>
                      <a:pt x="36137" y="461320"/>
                      <a:pt x="22031" y="447214"/>
                    </a:cubicBezTo>
                    <a:cubicBezTo>
                      <a:pt x="7925" y="433108"/>
                      <a:pt x="0" y="413976"/>
                      <a:pt x="0" y="394026"/>
                    </a:cubicBezTo>
                    <a:lnTo>
                      <a:pt x="0" y="75218"/>
                    </a:lnTo>
                    <a:cubicBezTo>
                      <a:pt x="0" y="55269"/>
                      <a:pt x="7925" y="36137"/>
                      <a:pt x="22031" y="22031"/>
                    </a:cubicBezTo>
                    <a:cubicBezTo>
                      <a:pt x="36137" y="7925"/>
                      <a:pt x="55269" y="0"/>
                      <a:pt x="75218" y="0"/>
                    </a:cubicBezTo>
                    <a:close/>
                  </a:path>
                </a:pathLst>
              </a:custGeom>
              <a:solidFill>
                <a:srgbClr val="E6BFE1"/>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15" name="TextBox 15"/>
              <p:cNvSpPr txBox="1"/>
              <p:nvPr/>
            </p:nvSpPr>
            <p:spPr>
              <a:xfrm>
                <a:off x="0" y="28575"/>
                <a:ext cx="1066981" cy="440670"/>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16" name="TextBox 16"/>
            <p:cNvSpPr txBox="1"/>
            <p:nvPr/>
          </p:nvSpPr>
          <p:spPr>
            <a:xfrm>
              <a:off x="411329" y="281509"/>
              <a:ext cx="4117782" cy="1116118"/>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छात्रों का अपने अध्यापक से संवेगात्मक जुड़ाव</a:t>
              </a:r>
            </a:p>
          </p:txBody>
        </p:sp>
      </p:grpSp>
      <p:grpSp>
        <p:nvGrpSpPr>
          <p:cNvPr id="17" name="Group 17"/>
          <p:cNvGrpSpPr/>
          <p:nvPr/>
        </p:nvGrpSpPr>
        <p:grpSpPr>
          <a:xfrm>
            <a:off x="14037996" y="2718653"/>
            <a:ext cx="3705330" cy="1861638"/>
            <a:chOff x="0" y="0"/>
            <a:chExt cx="4940441" cy="2482184"/>
          </a:xfrm>
          <a:scene3d>
            <a:camera prst="orthographicFront">
              <a:rot lat="0" lon="0" rev="0"/>
            </a:camera>
            <a:lightRig rig="balanced" dir="t">
              <a:rot lat="0" lon="0" rev="8700000"/>
            </a:lightRig>
          </a:scene3d>
        </p:grpSpPr>
        <p:grpSp>
          <p:nvGrpSpPr>
            <p:cNvPr id="18" name="Group 18"/>
            <p:cNvGrpSpPr/>
            <p:nvPr/>
          </p:nvGrpSpPr>
          <p:grpSpPr>
            <a:xfrm>
              <a:off x="0" y="0"/>
              <a:ext cx="4940441" cy="2482184"/>
              <a:chOff x="0" y="0"/>
              <a:chExt cx="1066981" cy="536074"/>
            </a:xfrm>
          </p:grpSpPr>
          <p:sp>
            <p:nvSpPr>
              <p:cNvPr id="19" name="Freeform 19"/>
              <p:cNvSpPr/>
              <p:nvPr/>
            </p:nvSpPr>
            <p:spPr>
              <a:xfrm>
                <a:off x="0" y="0"/>
                <a:ext cx="1066981" cy="536074"/>
              </a:xfrm>
              <a:custGeom>
                <a:avLst/>
                <a:gdLst/>
                <a:ahLst/>
                <a:cxnLst/>
                <a:rect l="l" t="t" r="r" b="b"/>
                <a:pathLst>
                  <a:path w="1066981" h="536074">
                    <a:moveTo>
                      <a:pt x="75218" y="0"/>
                    </a:moveTo>
                    <a:lnTo>
                      <a:pt x="991763" y="0"/>
                    </a:lnTo>
                    <a:cubicBezTo>
                      <a:pt x="1011712" y="0"/>
                      <a:pt x="1030844" y="7925"/>
                      <a:pt x="1044950" y="22031"/>
                    </a:cubicBezTo>
                    <a:cubicBezTo>
                      <a:pt x="1059057" y="36137"/>
                      <a:pt x="1066981" y="55269"/>
                      <a:pt x="1066981" y="75218"/>
                    </a:cubicBezTo>
                    <a:lnTo>
                      <a:pt x="1066981" y="460856"/>
                    </a:lnTo>
                    <a:cubicBezTo>
                      <a:pt x="1066981" y="480805"/>
                      <a:pt x="1059057" y="499937"/>
                      <a:pt x="1044950" y="514043"/>
                    </a:cubicBezTo>
                    <a:cubicBezTo>
                      <a:pt x="1030844" y="528150"/>
                      <a:pt x="1011712" y="536074"/>
                      <a:pt x="991763" y="536074"/>
                    </a:cubicBezTo>
                    <a:lnTo>
                      <a:pt x="75218" y="536074"/>
                    </a:lnTo>
                    <a:cubicBezTo>
                      <a:pt x="55269" y="536074"/>
                      <a:pt x="36137" y="528150"/>
                      <a:pt x="22031" y="514043"/>
                    </a:cubicBezTo>
                    <a:cubicBezTo>
                      <a:pt x="7925" y="499937"/>
                      <a:pt x="0" y="480805"/>
                      <a:pt x="0" y="460856"/>
                    </a:cubicBezTo>
                    <a:lnTo>
                      <a:pt x="0" y="75218"/>
                    </a:lnTo>
                    <a:cubicBezTo>
                      <a:pt x="0" y="55269"/>
                      <a:pt x="7925" y="36137"/>
                      <a:pt x="22031" y="22031"/>
                    </a:cubicBezTo>
                    <a:cubicBezTo>
                      <a:pt x="36137" y="7925"/>
                      <a:pt x="55269" y="0"/>
                      <a:pt x="75218" y="0"/>
                    </a:cubicBezTo>
                    <a:close/>
                  </a:path>
                </a:pathLst>
              </a:custGeom>
              <a:solidFill>
                <a:srgbClr val="E6BFE1"/>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20" name="TextBox 20"/>
              <p:cNvSpPr txBox="1"/>
              <p:nvPr/>
            </p:nvSpPr>
            <p:spPr>
              <a:xfrm>
                <a:off x="0" y="28575"/>
                <a:ext cx="1066981" cy="507499"/>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21" name="TextBox 21"/>
            <p:cNvSpPr txBox="1"/>
            <p:nvPr/>
          </p:nvSpPr>
          <p:spPr>
            <a:xfrm>
              <a:off x="228600" y="206817"/>
              <a:ext cx="4633540" cy="1663276"/>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अभिभावकों का सरकारी शिक्षा के प्रति सम्मान की भावना का विकास</a:t>
              </a:r>
            </a:p>
          </p:txBody>
        </p:sp>
      </p:grpSp>
      <p:grpSp>
        <p:nvGrpSpPr>
          <p:cNvPr id="22" name="Group 22"/>
          <p:cNvGrpSpPr/>
          <p:nvPr/>
        </p:nvGrpSpPr>
        <p:grpSpPr>
          <a:xfrm>
            <a:off x="12584216" y="450819"/>
            <a:ext cx="3740501" cy="2050270"/>
            <a:chOff x="0" y="0"/>
            <a:chExt cx="4987334" cy="2733693"/>
          </a:xfrm>
          <a:scene3d>
            <a:camera prst="orthographicFront">
              <a:rot lat="0" lon="0" rev="0"/>
            </a:camera>
            <a:lightRig rig="balanced" dir="t">
              <a:rot lat="0" lon="0" rev="8700000"/>
            </a:lightRig>
          </a:scene3d>
        </p:grpSpPr>
        <p:grpSp>
          <p:nvGrpSpPr>
            <p:cNvPr id="23" name="Group 23"/>
            <p:cNvGrpSpPr/>
            <p:nvPr/>
          </p:nvGrpSpPr>
          <p:grpSpPr>
            <a:xfrm>
              <a:off x="0" y="0"/>
              <a:ext cx="4987334" cy="2733693"/>
              <a:chOff x="0" y="0"/>
              <a:chExt cx="1077109" cy="590393"/>
            </a:xfrm>
          </p:grpSpPr>
          <p:sp>
            <p:nvSpPr>
              <p:cNvPr id="24" name="Freeform 24"/>
              <p:cNvSpPr/>
              <p:nvPr/>
            </p:nvSpPr>
            <p:spPr>
              <a:xfrm>
                <a:off x="0" y="0"/>
                <a:ext cx="1077109" cy="590393"/>
              </a:xfrm>
              <a:custGeom>
                <a:avLst/>
                <a:gdLst/>
                <a:ahLst/>
                <a:cxnLst/>
                <a:rect l="l" t="t" r="r" b="b"/>
                <a:pathLst>
                  <a:path w="1077109" h="590393">
                    <a:moveTo>
                      <a:pt x="74511" y="0"/>
                    </a:moveTo>
                    <a:lnTo>
                      <a:pt x="1002598" y="0"/>
                    </a:lnTo>
                    <a:cubicBezTo>
                      <a:pt x="1022359" y="0"/>
                      <a:pt x="1041312" y="7850"/>
                      <a:pt x="1055285" y="21824"/>
                    </a:cubicBezTo>
                    <a:cubicBezTo>
                      <a:pt x="1069259" y="35797"/>
                      <a:pt x="1077109" y="54750"/>
                      <a:pt x="1077109" y="74511"/>
                    </a:cubicBezTo>
                    <a:lnTo>
                      <a:pt x="1077109" y="515881"/>
                    </a:lnTo>
                    <a:cubicBezTo>
                      <a:pt x="1077109" y="535643"/>
                      <a:pt x="1069259" y="554595"/>
                      <a:pt x="1055285" y="568569"/>
                    </a:cubicBezTo>
                    <a:cubicBezTo>
                      <a:pt x="1041312" y="582542"/>
                      <a:pt x="1022359" y="590393"/>
                      <a:pt x="1002598" y="590393"/>
                    </a:cubicBezTo>
                    <a:lnTo>
                      <a:pt x="74511" y="590393"/>
                    </a:lnTo>
                    <a:cubicBezTo>
                      <a:pt x="54750" y="590393"/>
                      <a:pt x="35797" y="582542"/>
                      <a:pt x="21824" y="568569"/>
                    </a:cubicBezTo>
                    <a:cubicBezTo>
                      <a:pt x="7850" y="554595"/>
                      <a:pt x="0" y="535643"/>
                      <a:pt x="0" y="515881"/>
                    </a:cubicBezTo>
                    <a:lnTo>
                      <a:pt x="0" y="74511"/>
                    </a:lnTo>
                    <a:cubicBezTo>
                      <a:pt x="0" y="54750"/>
                      <a:pt x="7850" y="35797"/>
                      <a:pt x="21824" y="21824"/>
                    </a:cubicBezTo>
                    <a:cubicBezTo>
                      <a:pt x="35797" y="7850"/>
                      <a:pt x="54750" y="0"/>
                      <a:pt x="74511" y="0"/>
                    </a:cubicBezTo>
                    <a:close/>
                  </a:path>
                </a:pathLst>
              </a:custGeom>
              <a:solidFill>
                <a:srgbClr val="FFDD98"/>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25" name="TextBox 25"/>
              <p:cNvSpPr txBox="1"/>
              <p:nvPr/>
            </p:nvSpPr>
            <p:spPr>
              <a:xfrm>
                <a:off x="0" y="28575"/>
                <a:ext cx="1077109" cy="561818"/>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26" name="TextBox 26"/>
            <p:cNvSpPr txBox="1"/>
            <p:nvPr/>
          </p:nvSpPr>
          <p:spPr>
            <a:xfrm>
              <a:off x="158344" y="278179"/>
              <a:ext cx="4670646" cy="1663276"/>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अभिभावकों का विद्यालय एवं अध्यापकों से सामाजिक और मानसिक जुड़ाव</a:t>
              </a:r>
            </a:p>
          </p:txBody>
        </p:sp>
      </p:grpSp>
      <p:grpSp>
        <p:nvGrpSpPr>
          <p:cNvPr id="27" name="Group 27"/>
          <p:cNvGrpSpPr/>
          <p:nvPr/>
        </p:nvGrpSpPr>
        <p:grpSpPr>
          <a:xfrm>
            <a:off x="13979271" y="4802180"/>
            <a:ext cx="3705330" cy="1378816"/>
            <a:chOff x="0" y="0"/>
            <a:chExt cx="4940441" cy="1838422"/>
          </a:xfrm>
          <a:scene3d>
            <a:camera prst="orthographicFront">
              <a:rot lat="0" lon="0" rev="0"/>
            </a:camera>
            <a:lightRig rig="balanced" dir="t">
              <a:rot lat="0" lon="0" rev="8700000"/>
            </a:lightRig>
          </a:scene3d>
        </p:grpSpPr>
        <p:grpSp>
          <p:nvGrpSpPr>
            <p:cNvPr id="28" name="Group 28"/>
            <p:cNvGrpSpPr/>
            <p:nvPr/>
          </p:nvGrpSpPr>
          <p:grpSpPr>
            <a:xfrm>
              <a:off x="0" y="0"/>
              <a:ext cx="4940441" cy="1838422"/>
              <a:chOff x="0" y="0"/>
              <a:chExt cx="1066981" cy="397042"/>
            </a:xfrm>
          </p:grpSpPr>
          <p:sp>
            <p:nvSpPr>
              <p:cNvPr id="29" name="Freeform 29"/>
              <p:cNvSpPr/>
              <p:nvPr/>
            </p:nvSpPr>
            <p:spPr>
              <a:xfrm>
                <a:off x="0" y="0"/>
                <a:ext cx="1066981" cy="397042"/>
              </a:xfrm>
              <a:custGeom>
                <a:avLst/>
                <a:gdLst/>
                <a:ahLst/>
                <a:cxnLst/>
                <a:rect l="l" t="t" r="r" b="b"/>
                <a:pathLst>
                  <a:path w="1066981" h="397042">
                    <a:moveTo>
                      <a:pt x="75218" y="0"/>
                    </a:moveTo>
                    <a:lnTo>
                      <a:pt x="991763" y="0"/>
                    </a:lnTo>
                    <a:cubicBezTo>
                      <a:pt x="1011712" y="0"/>
                      <a:pt x="1030844" y="7925"/>
                      <a:pt x="1044950" y="22031"/>
                    </a:cubicBezTo>
                    <a:cubicBezTo>
                      <a:pt x="1059057" y="36137"/>
                      <a:pt x="1066981" y="55269"/>
                      <a:pt x="1066981" y="75218"/>
                    </a:cubicBezTo>
                    <a:lnTo>
                      <a:pt x="1066981" y="321824"/>
                    </a:lnTo>
                    <a:cubicBezTo>
                      <a:pt x="1066981" y="341773"/>
                      <a:pt x="1059057" y="360905"/>
                      <a:pt x="1044950" y="375011"/>
                    </a:cubicBezTo>
                    <a:cubicBezTo>
                      <a:pt x="1030844" y="389117"/>
                      <a:pt x="1011712" y="397042"/>
                      <a:pt x="991763" y="397042"/>
                    </a:cubicBezTo>
                    <a:lnTo>
                      <a:pt x="75218" y="397042"/>
                    </a:lnTo>
                    <a:cubicBezTo>
                      <a:pt x="55269" y="397042"/>
                      <a:pt x="36137" y="389117"/>
                      <a:pt x="22031" y="375011"/>
                    </a:cubicBezTo>
                    <a:cubicBezTo>
                      <a:pt x="7925" y="360905"/>
                      <a:pt x="0" y="341773"/>
                      <a:pt x="0" y="321824"/>
                    </a:cubicBezTo>
                    <a:lnTo>
                      <a:pt x="0" y="75218"/>
                    </a:lnTo>
                    <a:cubicBezTo>
                      <a:pt x="0" y="55269"/>
                      <a:pt x="7925" y="36137"/>
                      <a:pt x="22031" y="22031"/>
                    </a:cubicBezTo>
                    <a:cubicBezTo>
                      <a:pt x="36137" y="7925"/>
                      <a:pt x="55269" y="0"/>
                      <a:pt x="75218" y="0"/>
                    </a:cubicBezTo>
                    <a:close/>
                  </a:path>
                </a:pathLst>
              </a:custGeom>
              <a:solidFill>
                <a:srgbClr val="C2EBE3"/>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30" name="TextBox 30"/>
              <p:cNvSpPr txBox="1"/>
              <p:nvPr/>
            </p:nvSpPr>
            <p:spPr>
              <a:xfrm>
                <a:off x="0" y="28575"/>
                <a:ext cx="1066981" cy="368467"/>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31" name="TextBox 31"/>
            <p:cNvSpPr txBox="1"/>
            <p:nvPr/>
          </p:nvSpPr>
          <p:spPr>
            <a:xfrm>
              <a:off x="411329" y="382239"/>
              <a:ext cx="4117782" cy="1112044"/>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अभिभावकों के आत्मविश्वास में वृद्धि</a:t>
              </a:r>
            </a:p>
          </p:txBody>
        </p:sp>
      </p:grpSp>
      <p:grpSp>
        <p:nvGrpSpPr>
          <p:cNvPr id="32" name="Group 32"/>
          <p:cNvGrpSpPr/>
          <p:nvPr/>
        </p:nvGrpSpPr>
        <p:grpSpPr>
          <a:xfrm>
            <a:off x="7096809" y="2247821"/>
            <a:ext cx="4868434" cy="5571124"/>
            <a:chOff x="0" y="393531"/>
            <a:chExt cx="6491245" cy="7428165"/>
          </a:xfrm>
        </p:grpSpPr>
        <p:sp>
          <p:nvSpPr>
            <p:cNvPr id="33" name="Freeform 33"/>
            <p:cNvSpPr/>
            <p:nvPr/>
          </p:nvSpPr>
          <p:spPr>
            <a:xfrm rot="2122617">
              <a:off x="1877183" y="393531"/>
              <a:ext cx="1916094" cy="1745387"/>
            </a:xfrm>
            <a:custGeom>
              <a:avLst/>
              <a:gdLst/>
              <a:ahLst/>
              <a:cxnLst/>
              <a:rect l="l" t="t" r="r" b="b"/>
              <a:pathLst>
                <a:path w="1916094" h="1745387">
                  <a:moveTo>
                    <a:pt x="0" y="0"/>
                  </a:moveTo>
                  <a:lnTo>
                    <a:pt x="1916093" y="0"/>
                  </a:lnTo>
                  <a:lnTo>
                    <a:pt x="1916093" y="1745387"/>
                  </a:lnTo>
                  <a:lnTo>
                    <a:pt x="0" y="1745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TextBox 35"/>
            <p:cNvSpPr txBox="1"/>
            <p:nvPr/>
          </p:nvSpPr>
          <p:spPr>
            <a:xfrm>
              <a:off x="0" y="3639191"/>
              <a:ext cx="6491245" cy="2425423"/>
            </a:xfrm>
            <a:prstGeom prst="rect">
              <a:avLst/>
            </a:prstGeom>
          </p:spPr>
          <p:txBody>
            <a:bodyPr lIns="0" tIns="0" rIns="0" bIns="0" rtlCol="0" anchor="t">
              <a:spAutoFit/>
            </a:bodyPr>
            <a:lstStyle/>
            <a:p>
              <a:pPr algn="ctr">
                <a:lnSpc>
                  <a:spcPts val="13172"/>
                </a:lnSpc>
              </a:pPr>
              <a:r>
                <a:rPr lang="en-US" sz="13305" b="1" spc="292">
                  <a:solidFill>
                    <a:srgbClr val="000000"/>
                  </a:solidFill>
                  <a:latin typeface="Kokila" panose="020B0604020202020204" pitchFamily="34" charset="0"/>
                  <a:cs typeface="Kokila" panose="020B0604020202020204" pitchFamily="34" charset="0"/>
                </a:rPr>
                <a:t>उद्देश्य</a:t>
              </a:r>
            </a:p>
          </p:txBody>
        </p:sp>
        <p:sp>
          <p:nvSpPr>
            <p:cNvPr id="36" name="Freeform 36"/>
            <p:cNvSpPr/>
            <p:nvPr/>
          </p:nvSpPr>
          <p:spPr>
            <a:xfrm rot="-8261386">
              <a:off x="2100996" y="6076309"/>
              <a:ext cx="1916094" cy="1745387"/>
            </a:xfrm>
            <a:custGeom>
              <a:avLst/>
              <a:gdLst/>
              <a:ahLst/>
              <a:cxnLst/>
              <a:rect l="l" t="t" r="r" b="b"/>
              <a:pathLst>
                <a:path w="1916094" h="1745387">
                  <a:moveTo>
                    <a:pt x="0" y="0"/>
                  </a:moveTo>
                  <a:lnTo>
                    <a:pt x="1916093" y="0"/>
                  </a:lnTo>
                  <a:lnTo>
                    <a:pt x="1916093" y="1745387"/>
                  </a:lnTo>
                  <a:lnTo>
                    <a:pt x="0" y="1745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37" name="Group 37"/>
          <p:cNvGrpSpPr/>
          <p:nvPr/>
        </p:nvGrpSpPr>
        <p:grpSpPr>
          <a:xfrm>
            <a:off x="1411417" y="4621591"/>
            <a:ext cx="3705330" cy="1261331"/>
            <a:chOff x="0" y="0"/>
            <a:chExt cx="4940441" cy="1681774"/>
          </a:xfrm>
          <a:scene3d>
            <a:camera prst="orthographicFront">
              <a:rot lat="0" lon="0" rev="0"/>
            </a:camera>
            <a:lightRig rig="balanced" dir="t">
              <a:rot lat="0" lon="0" rev="8700000"/>
            </a:lightRig>
          </a:scene3d>
        </p:grpSpPr>
        <p:grpSp>
          <p:nvGrpSpPr>
            <p:cNvPr id="38" name="Group 38"/>
            <p:cNvGrpSpPr/>
            <p:nvPr/>
          </p:nvGrpSpPr>
          <p:grpSpPr>
            <a:xfrm>
              <a:off x="0" y="0"/>
              <a:ext cx="4940441" cy="1681774"/>
              <a:chOff x="0" y="0"/>
              <a:chExt cx="1066981" cy="363211"/>
            </a:xfrm>
          </p:grpSpPr>
          <p:sp>
            <p:nvSpPr>
              <p:cNvPr id="39" name="Freeform 39"/>
              <p:cNvSpPr/>
              <p:nvPr/>
            </p:nvSpPr>
            <p:spPr>
              <a:xfrm>
                <a:off x="0" y="0"/>
                <a:ext cx="1066981" cy="363211"/>
              </a:xfrm>
              <a:custGeom>
                <a:avLst/>
                <a:gdLst/>
                <a:ahLst/>
                <a:cxnLst/>
                <a:rect l="l" t="t" r="r" b="b"/>
                <a:pathLst>
                  <a:path w="1066981" h="363211">
                    <a:moveTo>
                      <a:pt x="75218" y="0"/>
                    </a:moveTo>
                    <a:lnTo>
                      <a:pt x="991763" y="0"/>
                    </a:lnTo>
                    <a:cubicBezTo>
                      <a:pt x="1011712" y="0"/>
                      <a:pt x="1030844" y="7925"/>
                      <a:pt x="1044950" y="22031"/>
                    </a:cubicBezTo>
                    <a:cubicBezTo>
                      <a:pt x="1059057" y="36137"/>
                      <a:pt x="1066981" y="55269"/>
                      <a:pt x="1066981" y="75218"/>
                    </a:cubicBezTo>
                    <a:lnTo>
                      <a:pt x="1066981" y="287992"/>
                    </a:lnTo>
                    <a:cubicBezTo>
                      <a:pt x="1066981" y="307942"/>
                      <a:pt x="1059057" y="327074"/>
                      <a:pt x="1044950" y="341180"/>
                    </a:cubicBezTo>
                    <a:cubicBezTo>
                      <a:pt x="1030844" y="355286"/>
                      <a:pt x="1011712" y="363211"/>
                      <a:pt x="991763" y="363211"/>
                    </a:cubicBezTo>
                    <a:lnTo>
                      <a:pt x="75218" y="363211"/>
                    </a:lnTo>
                    <a:cubicBezTo>
                      <a:pt x="55269" y="363211"/>
                      <a:pt x="36137" y="355286"/>
                      <a:pt x="22031" y="341180"/>
                    </a:cubicBezTo>
                    <a:cubicBezTo>
                      <a:pt x="7925" y="327074"/>
                      <a:pt x="0" y="307942"/>
                      <a:pt x="0" y="287992"/>
                    </a:cubicBezTo>
                    <a:lnTo>
                      <a:pt x="0" y="75218"/>
                    </a:lnTo>
                    <a:cubicBezTo>
                      <a:pt x="0" y="55269"/>
                      <a:pt x="7925" y="36137"/>
                      <a:pt x="22031" y="22031"/>
                    </a:cubicBezTo>
                    <a:cubicBezTo>
                      <a:pt x="36137" y="7925"/>
                      <a:pt x="55269" y="0"/>
                      <a:pt x="75218" y="0"/>
                    </a:cubicBezTo>
                    <a:close/>
                  </a:path>
                </a:pathLst>
              </a:custGeom>
              <a:solidFill>
                <a:srgbClr val="A4B9FB"/>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40" name="TextBox 40"/>
              <p:cNvSpPr txBox="1"/>
              <p:nvPr/>
            </p:nvSpPr>
            <p:spPr>
              <a:xfrm>
                <a:off x="0" y="28575"/>
                <a:ext cx="1066981" cy="334636"/>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41" name="TextBox 41"/>
            <p:cNvSpPr txBox="1"/>
            <p:nvPr/>
          </p:nvSpPr>
          <p:spPr>
            <a:xfrm>
              <a:off x="411329" y="328394"/>
              <a:ext cx="4117782" cy="1112044"/>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छात्रों के आत्मविश्वास में वृद्धि</a:t>
              </a:r>
            </a:p>
          </p:txBody>
        </p:sp>
      </p:grpSp>
      <p:grpSp>
        <p:nvGrpSpPr>
          <p:cNvPr id="42" name="Group 42"/>
          <p:cNvGrpSpPr/>
          <p:nvPr/>
        </p:nvGrpSpPr>
        <p:grpSpPr>
          <a:xfrm>
            <a:off x="5116747" y="1767173"/>
            <a:ext cx="3292631" cy="6911248"/>
            <a:chOff x="0" y="0"/>
            <a:chExt cx="4390174" cy="9214998"/>
          </a:xfrm>
          <a:scene3d>
            <a:camera prst="orthographicFront">
              <a:rot lat="0" lon="0" rev="0"/>
            </a:camera>
            <a:lightRig rig="glow" dir="t">
              <a:rot lat="0" lon="0" rev="4800000"/>
            </a:lightRig>
          </a:scene3d>
        </p:grpSpPr>
        <p:sp>
          <p:nvSpPr>
            <p:cNvPr id="43" name="Freeform 43"/>
            <p:cNvSpPr/>
            <p:nvPr/>
          </p:nvSpPr>
          <p:spPr>
            <a:xfrm rot="-8100000">
              <a:off x="1175955" y="915830"/>
              <a:ext cx="2928254" cy="815756"/>
            </a:xfrm>
            <a:custGeom>
              <a:avLst/>
              <a:gdLst/>
              <a:ahLst/>
              <a:cxnLst/>
              <a:rect l="l" t="t" r="r" b="b"/>
              <a:pathLst>
                <a:path w="2928254" h="815756">
                  <a:moveTo>
                    <a:pt x="0" y="0"/>
                  </a:moveTo>
                  <a:lnTo>
                    <a:pt x="2928254" y="0"/>
                  </a:lnTo>
                  <a:lnTo>
                    <a:pt x="2928254" y="815755"/>
                  </a:lnTo>
                  <a:lnTo>
                    <a:pt x="0" y="815755"/>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44" name="Freeform 44"/>
            <p:cNvSpPr/>
            <p:nvPr/>
          </p:nvSpPr>
          <p:spPr>
            <a:xfrm rot="-9348812">
              <a:off x="38585" y="2239537"/>
              <a:ext cx="2928254" cy="815756"/>
            </a:xfrm>
            <a:custGeom>
              <a:avLst/>
              <a:gdLst/>
              <a:ahLst/>
              <a:cxnLst/>
              <a:rect l="l" t="t" r="r" b="b"/>
              <a:pathLst>
                <a:path w="2928254" h="815756">
                  <a:moveTo>
                    <a:pt x="0" y="0"/>
                  </a:moveTo>
                  <a:lnTo>
                    <a:pt x="2928254" y="0"/>
                  </a:lnTo>
                  <a:lnTo>
                    <a:pt x="2928254" y="815756"/>
                  </a:lnTo>
                  <a:lnTo>
                    <a:pt x="0" y="815756"/>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45" name="Freeform 45"/>
            <p:cNvSpPr/>
            <p:nvPr/>
          </p:nvSpPr>
          <p:spPr>
            <a:xfrm rot="10089879">
              <a:off x="774705" y="6233829"/>
              <a:ext cx="2928254" cy="815756"/>
            </a:xfrm>
            <a:custGeom>
              <a:avLst/>
              <a:gdLst/>
              <a:ahLst/>
              <a:cxnLst/>
              <a:rect l="l" t="t" r="r" b="b"/>
              <a:pathLst>
                <a:path w="2928254" h="815756">
                  <a:moveTo>
                    <a:pt x="0" y="0"/>
                  </a:moveTo>
                  <a:lnTo>
                    <a:pt x="2928255" y="0"/>
                  </a:lnTo>
                  <a:lnTo>
                    <a:pt x="2928255" y="815755"/>
                  </a:lnTo>
                  <a:lnTo>
                    <a:pt x="0" y="815755"/>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46" name="Freeform 46"/>
            <p:cNvSpPr/>
            <p:nvPr/>
          </p:nvSpPr>
          <p:spPr>
            <a:xfrm rot="-10435453">
              <a:off x="250082" y="4150131"/>
              <a:ext cx="2928254" cy="815756"/>
            </a:xfrm>
            <a:custGeom>
              <a:avLst/>
              <a:gdLst/>
              <a:ahLst/>
              <a:cxnLst/>
              <a:rect l="l" t="t" r="r" b="b"/>
              <a:pathLst>
                <a:path w="2928254" h="815756">
                  <a:moveTo>
                    <a:pt x="0" y="0"/>
                  </a:moveTo>
                  <a:lnTo>
                    <a:pt x="2928254" y="0"/>
                  </a:lnTo>
                  <a:lnTo>
                    <a:pt x="2928254" y="815756"/>
                  </a:lnTo>
                  <a:lnTo>
                    <a:pt x="0" y="815756"/>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47" name="Freeform 47"/>
            <p:cNvSpPr/>
            <p:nvPr/>
          </p:nvSpPr>
          <p:spPr>
            <a:xfrm rot="8405392">
              <a:off x="1541297" y="7554894"/>
              <a:ext cx="2928254" cy="815756"/>
            </a:xfrm>
            <a:custGeom>
              <a:avLst/>
              <a:gdLst/>
              <a:ahLst/>
              <a:cxnLst/>
              <a:rect l="l" t="t" r="r" b="b"/>
              <a:pathLst>
                <a:path w="2928254" h="815756">
                  <a:moveTo>
                    <a:pt x="0" y="0"/>
                  </a:moveTo>
                  <a:lnTo>
                    <a:pt x="2928255" y="0"/>
                  </a:lnTo>
                  <a:lnTo>
                    <a:pt x="2928255" y="815756"/>
                  </a:lnTo>
                  <a:lnTo>
                    <a:pt x="0" y="815756"/>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grpSp>
      <p:grpSp>
        <p:nvGrpSpPr>
          <p:cNvPr id="48" name="Group 48"/>
          <p:cNvGrpSpPr/>
          <p:nvPr/>
        </p:nvGrpSpPr>
        <p:grpSpPr>
          <a:xfrm>
            <a:off x="2529407" y="8443522"/>
            <a:ext cx="3995665" cy="1629557"/>
            <a:chOff x="0" y="0"/>
            <a:chExt cx="5327554" cy="2172742"/>
          </a:xfrm>
          <a:scene3d>
            <a:camera prst="orthographicFront">
              <a:rot lat="0" lon="0" rev="0"/>
            </a:camera>
            <a:lightRig rig="balanced" dir="t">
              <a:rot lat="0" lon="0" rev="8700000"/>
            </a:lightRig>
          </a:scene3d>
        </p:grpSpPr>
        <p:grpSp>
          <p:nvGrpSpPr>
            <p:cNvPr id="49" name="Group 49"/>
            <p:cNvGrpSpPr/>
            <p:nvPr/>
          </p:nvGrpSpPr>
          <p:grpSpPr>
            <a:xfrm>
              <a:off x="0" y="0"/>
              <a:ext cx="5327554" cy="2172742"/>
              <a:chOff x="0" y="0"/>
              <a:chExt cx="1150586" cy="469245"/>
            </a:xfrm>
          </p:grpSpPr>
          <p:sp>
            <p:nvSpPr>
              <p:cNvPr id="50" name="Freeform 50"/>
              <p:cNvSpPr/>
              <p:nvPr/>
            </p:nvSpPr>
            <p:spPr>
              <a:xfrm>
                <a:off x="0" y="0"/>
                <a:ext cx="1150586" cy="469245"/>
              </a:xfrm>
              <a:custGeom>
                <a:avLst/>
                <a:gdLst/>
                <a:ahLst/>
                <a:cxnLst/>
                <a:rect l="l" t="t" r="r" b="b"/>
                <a:pathLst>
                  <a:path w="1150586" h="469245">
                    <a:moveTo>
                      <a:pt x="69753" y="0"/>
                    </a:moveTo>
                    <a:lnTo>
                      <a:pt x="1080833" y="0"/>
                    </a:lnTo>
                    <a:cubicBezTo>
                      <a:pt x="1119356" y="0"/>
                      <a:pt x="1150586" y="31229"/>
                      <a:pt x="1150586" y="69753"/>
                    </a:cubicBezTo>
                    <a:lnTo>
                      <a:pt x="1150586" y="399492"/>
                    </a:lnTo>
                    <a:cubicBezTo>
                      <a:pt x="1150586" y="438015"/>
                      <a:pt x="1119356" y="469245"/>
                      <a:pt x="1080833" y="469245"/>
                    </a:cubicBezTo>
                    <a:lnTo>
                      <a:pt x="69753" y="469245"/>
                    </a:lnTo>
                    <a:cubicBezTo>
                      <a:pt x="31229" y="469245"/>
                      <a:pt x="0" y="438015"/>
                      <a:pt x="0" y="399492"/>
                    </a:cubicBezTo>
                    <a:lnTo>
                      <a:pt x="0" y="69753"/>
                    </a:lnTo>
                    <a:cubicBezTo>
                      <a:pt x="0" y="31229"/>
                      <a:pt x="31229" y="0"/>
                      <a:pt x="69753" y="0"/>
                    </a:cubicBezTo>
                    <a:close/>
                  </a:path>
                </a:pathLst>
              </a:custGeom>
              <a:solidFill>
                <a:srgbClr val="FFDD98"/>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51" name="TextBox 51"/>
              <p:cNvSpPr txBox="1"/>
              <p:nvPr/>
            </p:nvSpPr>
            <p:spPr>
              <a:xfrm>
                <a:off x="0" y="28575"/>
                <a:ext cx="1150586" cy="440670"/>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52" name="TextBox 52"/>
            <p:cNvSpPr txBox="1"/>
            <p:nvPr/>
          </p:nvSpPr>
          <p:spPr>
            <a:xfrm>
              <a:off x="236002" y="281509"/>
              <a:ext cx="4716496" cy="1647825"/>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छात्रों के कार्यों को अंतरराष्ट्रीय स्तर पर प्रदर्शित करने का अवसर</a:t>
              </a:r>
            </a:p>
          </p:txBody>
        </p:sp>
      </p:grpSp>
      <p:grpSp>
        <p:nvGrpSpPr>
          <p:cNvPr id="53" name="Group 53"/>
          <p:cNvGrpSpPr/>
          <p:nvPr/>
        </p:nvGrpSpPr>
        <p:grpSpPr>
          <a:xfrm>
            <a:off x="10431792" y="1568303"/>
            <a:ext cx="3606205" cy="7110118"/>
            <a:chOff x="0" y="0"/>
            <a:chExt cx="4808273" cy="9480158"/>
          </a:xfrm>
          <a:scene3d>
            <a:camera prst="orthographicFront">
              <a:rot lat="0" lon="0" rev="0"/>
            </a:camera>
            <a:lightRig rig="glow" dir="t">
              <a:rot lat="0" lon="0" rev="4800000"/>
            </a:lightRig>
          </a:scene3d>
        </p:grpSpPr>
        <p:sp>
          <p:nvSpPr>
            <p:cNvPr id="54" name="Freeform 54"/>
            <p:cNvSpPr/>
            <p:nvPr/>
          </p:nvSpPr>
          <p:spPr>
            <a:xfrm rot="-2398334">
              <a:off x="-80057" y="845281"/>
              <a:ext cx="2928254" cy="815756"/>
            </a:xfrm>
            <a:custGeom>
              <a:avLst/>
              <a:gdLst/>
              <a:ahLst/>
              <a:cxnLst/>
              <a:rect l="l" t="t" r="r" b="b"/>
              <a:pathLst>
                <a:path w="2928254" h="815756">
                  <a:moveTo>
                    <a:pt x="0" y="0"/>
                  </a:moveTo>
                  <a:lnTo>
                    <a:pt x="2928254" y="0"/>
                  </a:lnTo>
                  <a:lnTo>
                    <a:pt x="2928254" y="815756"/>
                  </a:lnTo>
                  <a:lnTo>
                    <a:pt x="0" y="815756"/>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55" name="Freeform 55"/>
            <p:cNvSpPr/>
            <p:nvPr/>
          </p:nvSpPr>
          <p:spPr>
            <a:xfrm rot="-382939">
              <a:off x="1843752" y="2787774"/>
              <a:ext cx="2928254" cy="815756"/>
            </a:xfrm>
            <a:custGeom>
              <a:avLst/>
              <a:gdLst/>
              <a:ahLst/>
              <a:cxnLst/>
              <a:rect l="l" t="t" r="r" b="b"/>
              <a:pathLst>
                <a:path w="2928254" h="815756">
                  <a:moveTo>
                    <a:pt x="0" y="0"/>
                  </a:moveTo>
                  <a:lnTo>
                    <a:pt x="2928254" y="0"/>
                  </a:lnTo>
                  <a:lnTo>
                    <a:pt x="2928254" y="815755"/>
                  </a:lnTo>
                  <a:lnTo>
                    <a:pt x="0" y="815755"/>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56" name="Freeform 56"/>
            <p:cNvSpPr/>
            <p:nvPr/>
          </p:nvSpPr>
          <p:spPr>
            <a:xfrm rot="2700000">
              <a:off x="250595" y="7748573"/>
              <a:ext cx="2928254" cy="815756"/>
            </a:xfrm>
            <a:custGeom>
              <a:avLst/>
              <a:gdLst/>
              <a:ahLst/>
              <a:cxnLst/>
              <a:rect l="l" t="t" r="r" b="b"/>
              <a:pathLst>
                <a:path w="2928254" h="815756">
                  <a:moveTo>
                    <a:pt x="0" y="0"/>
                  </a:moveTo>
                  <a:lnTo>
                    <a:pt x="2928254" y="0"/>
                  </a:lnTo>
                  <a:lnTo>
                    <a:pt x="2928254" y="815755"/>
                  </a:lnTo>
                  <a:lnTo>
                    <a:pt x="0" y="815755"/>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57" name="Freeform 57"/>
            <p:cNvSpPr/>
            <p:nvPr/>
          </p:nvSpPr>
          <p:spPr>
            <a:xfrm rot="204962">
              <a:off x="1564116" y="4814465"/>
              <a:ext cx="2928254" cy="815756"/>
            </a:xfrm>
            <a:custGeom>
              <a:avLst/>
              <a:gdLst/>
              <a:ahLst/>
              <a:cxnLst/>
              <a:rect l="l" t="t" r="r" b="b"/>
              <a:pathLst>
                <a:path w="2928254" h="815756">
                  <a:moveTo>
                    <a:pt x="0" y="0"/>
                  </a:moveTo>
                  <a:lnTo>
                    <a:pt x="2928254" y="0"/>
                  </a:lnTo>
                  <a:lnTo>
                    <a:pt x="2928254" y="815755"/>
                  </a:lnTo>
                  <a:lnTo>
                    <a:pt x="0" y="815755"/>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sp>
          <p:nvSpPr>
            <p:cNvPr id="58" name="Freeform 58"/>
            <p:cNvSpPr/>
            <p:nvPr/>
          </p:nvSpPr>
          <p:spPr>
            <a:xfrm rot="1543996">
              <a:off x="1415958" y="6567829"/>
              <a:ext cx="2928254" cy="815756"/>
            </a:xfrm>
            <a:custGeom>
              <a:avLst/>
              <a:gdLst/>
              <a:ahLst/>
              <a:cxnLst/>
              <a:rect l="l" t="t" r="r" b="b"/>
              <a:pathLst>
                <a:path w="2928254" h="815756">
                  <a:moveTo>
                    <a:pt x="0" y="0"/>
                  </a:moveTo>
                  <a:lnTo>
                    <a:pt x="2928254" y="0"/>
                  </a:lnTo>
                  <a:lnTo>
                    <a:pt x="2928254" y="815755"/>
                  </a:lnTo>
                  <a:lnTo>
                    <a:pt x="0" y="815755"/>
                  </a:lnTo>
                  <a:lnTo>
                    <a:pt x="0" y="0"/>
                  </a:lnTo>
                  <a:close/>
                </a:path>
              </a:pathLst>
            </a:custGeom>
            <a:blipFill>
              <a:blip r:embed="rId4">
                <a:extLst>
                  <a:ext uri="{96DAC541-7B7A-43D3-8B79-37D633B846F1}">
                    <asvg:svgBlip xmlns:asvg="http://schemas.microsoft.com/office/drawing/2016/SVG/main" r:embed="rId5"/>
                  </a:ext>
                </a:extLst>
              </a:blip>
              <a:stretch>
                <a:fillRect l="-233085"/>
              </a:stretch>
            </a:blipFill>
            <a:ln>
              <a:noFill/>
            </a:ln>
            <a:effectLst>
              <a:outerShdw blurRad="190500" dist="228600" dir="2700000" algn="ctr">
                <a:srgbClr val="000000">
                  <a:alpha val="30000"/>
                </a:srgbClr>
              </a:outerShdw>
            </a:effectLst>
            <a:sp3d prstMaterial="matte">
              <a:bevelT w="127000" h="63500"/>
            </a:sp3d>
          </p:spPr>
          <p:txBody>
            <a:bodyPr/>
            <a:lstStyle/>
            <a:p>
              <a:endParaRPr lang="en-US"/>
            </a:p>
          </p:txBody>
        </p:sp>
      </p:grpSp>
      <p:grpSp>
        <p:nvGrpSpPr>
          <p:cNvPr id="59" name="Group 59"/>
          <p:cNvGrpSpPr/>
          <p:nvPr/>
        </p:nvGrpSpPr>
        <p:grpSpPr>
          <a:xfrm>
            <a:off x="13979271" y="6406209"/>
            <a:ext cx="3705330" cy="1733736"/>
            <a:chOff x="0" y="0"/>
            <a:chExt cx="4940441" cy="2311648"/>
          </a:xfrm>
          <a:scene3d>
            <a:camera prst="orthographicFront">
              <a:rot lat="0" lon="0" rev="0"/>
            </a:camera>
            <a:lightRig rig="balanced" dir="t">
              <a:rot lat="0" lon="0" rev="8700000"/>
            </a:lightRig>
          </a:scene3d>
        </p:grpSpPr>
        <p:grpSp>
          <p:nvGrpSpPr>
            <p:cNvPr id="60" name="Group 60"/>
            <p:cNvGrpSpPr/>
            <p:nvPr/>
          </p:nvGrpSpPr>
          <p:grpSpPr>
            <a:xfrm>
              <a:off x="0" y="0"/>
              <a:ext cx="4940441" cy="2311648"/>
              <a:chOff x="0" y="0"/>
              <a:chExt cx="1066981" cy="499244"/>
            </a:xfrm>
          </p:grpSpPr>
          <p:sp>
            <p:nvSpPr>
              <p:cNvPr id="61" name="Freeform 61"/>
              <p:cNvSpPr/>
              <p:nvPr/>
            </p:nvSpPr>
            <p:spPr>
              <a:xfrm>
                <a:off x="0" y="0"/>
                <a:ext cx="1066981" cy="499244"/>
              </a:xfrm>
              <a:custGeom>
                <a:avLst/>
                <a:gdLst/>
                <a:ahLst/>
                <a:cxnLst/>
                <a:rect l="l" t="t" r="r" b="b"/>
                <a:pathLst>
                  <a:path w="1066981" h="499244">
                    <a:moveTo>
                      <a:pt x="75218" y="0"/>
                    </a:moveTo>
                    <a:lnTo>
                      <a:pt x="991763" y="0"/>
                    </a:lnTo>
                    <a:cubicBezTo>
                      <a:pt x="1011712" y="0"/>
                      <a:pt x="1030844" y="7925"/>
                      <a:pt x="1044950" y="22031"/>
                    </a:cubicBezTo>
                    <a:cubicBezTo>
                      <a:pt x="1059057" y="36137"/>
                      <a:pt x="1066981" y="55269"/>
                      <a:pt x="1066981" y="75218"/>
                    </a:cubicBezTo>
                    <a:lnTo>
                      <a:pt x="1066981" y="424026"/>
                    </a:lnTo>
                    <a:cubicBezTo>
                      <a:pt x="1066981" y="443975"/>
                      <a:pt x="1059057" y="463107"/>
                      <a:pt x="1044950" y="477213"/>
                    </a:cubicBezTo>
                    <a:cubicBezTo>
                      <a:pt x="1030844" y="491319"/>
                      <a:pt x="1011712" y="499244"/>
                      <a:pt x="991763" y="499244"/>
                    </a:cubicBezTo>
                    <a:lnTo>
                      <a:pt x="75218" y="499244"/>
                    </a:lnTo>
                    <a:cubicBezTo>
                      <a:pt x="55269" y="499244"/>
                      <a:pt x="36137" y="491319"/>
                      <a:pt x="22031" y="477213"/>
                    </a:cubicBezTo>
                    <a:cubicBezTo>
                      <a:pt x="7925" y="463107"/>
                      <a:pt x="0" y="443975"/>
                      <a:pt x="0" y="424026"/>
                    </a:cubicBezTo>
                    <a:lnTo>
                      <a:pt x="0" y="75218"/>
                    </a:lnTo>
                    <a:cubicBezTo>
                      <a:pt x="0" y="55269"/>
                      <a:pt x="7925" y="36137"/>
                      <a:pt x="22031" y="22031"/>
                    </a:cubicBezTo>
                    <a:cubicBezTo>
                      <a:pt x="36137" y="7925"/>
                      <a:pt x="55269" y="0"/>
                      <a:pt x="75218" y="0"/>
                    </a:cubicBezTo>
                    <a:close/>
                  </a:path>
                </a:pathLst>
              </a:custGeom>
              <a:solidFill>
                <a:srgbClr val="FCC751"/>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2" name="TextBox 62"/>
              <p:cNvSpPr txBox="1"/>
              <p:nvPr/>
            </p:nvSpPr>
            <p:spPr>
              <a:xfrm>
                <a:off x="0" y="28575"/>
                <a:ext cx="1066981" cy="470669"/>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63" name="TextBox 63"/>
            <p:cNvSpPr txBox="1"/>
            <p:nvPr/>
          </p:nvSpPr>
          <p:spPr>
            <a:xfrm>
              <a:off x="349156" y="350961"/>
              <a:ext cx="4242129" cy="1647825"/>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अध्यापकों का अपने छात्रों एवं अभिभावकों से संवेगात्मक जुड़ाव</a:t>
              </a:r>
            </a:p>
          </p:txBody>
        </p:sp>
      </p:grpSp>
      <p:grpSp>
        <p:nvGrpSpPr>
          <p:cNvPr id="64" name="Group 64"/>
          <p:cNvGrpSpPr/>
          <p:nvPr/>
        </p:nvGrpSpPr>
        <p:grpSpPr>
          <a:xfrm>
            <a:off x="12584216" y="8520402"/>
            <a:ext cx="3705330" cy="1475796"/>
            <a:chOff x="0" y="0"/>
            <a:chExt cx="4940441" cy="1967728"/>
          </a:xfrm>
          <a:scene3d>
            <a:camera prst="orthographicFront">
              <a:rot lat="0" lon="0" rev="0"/>
            </a:camera>
            <a:lightRig rig="balanced" dir="t">
              <a:rot lat="0" lon="0" rev="8700000"/>
            </a:lightRig>
          </a:scene3d>
        </p:grpSpPr>
        <p:grpSp>
          <p:nvGrpSpPr>
            <p:cNvPr id="65" name="Group 65"/>
            <p:cNvGrpSpPr/>
            <p:nvPr/>
          </p:nvGrpSpPr>
          <p:grpSpPr>
            <a:xfrm>
              <a:off x="0" y="0"/>
              <a:ext cx="4940441" cy="1967728"/>
              <a:chOff x="0" y="0"/>
              <a:chExt cx="1066981" cy="424968"/>
            </a:xfrm>
          </p:grpSpPr>
          <p:sp>
            <p:nvSpPr>
              <p:cNvPr id="66" name="Freeform 66"/>
              <p:cNvSpPr/>
              <p:nvPr/>
            </p:nvSpPr>
            <p:spPr>
              <a:xfrm>
                <a:off x="0" y="0"/>
                <a:ext cx="1066981" cy="424968"/>
              </a:xfrm>
              <a:custGeom>
                <a:avLst/>
                <a:gdLst/>
                <a:ahLst/>
                <a:cxnLst/>
                <a:rect l="l" t="t" r="r" b="b"/>
                <a:pathLst>
                  <a:path w="1066981" h="424968">
                    <a:moveTo>
                      <a:pt x="75218" y="0"/>
                    </a:moveTo>
                    <a:lnTo>
                      <a:pt x="991763" y="0"/>
                    </a:lnTo>
                    <a:cubicBezTo>
                      <a:pt x="1011712" y="0"/>
                      <a:pt x="1030844" y="7925"/>
                      <a:pt x="1044950" y="22031"/>
                    </a:cubicBezTo>
                    <a:cubicBezTo>
                      <a:pt x="1059057" y="36137"/>
                      <a:pt x="1066981" y="55269"/>
                      <a:pt x="1066981" y="75218"/>
                    </a:cubicBezTo>
                    <a:lnTo>
                      <a:pt x="1066981" y="349750"/>
                    </a:lnTo>
                    <a:cubicBezTo>
                      <a:pt x="1066981" y="369699"/>
                      <a:pt x="1059057" y="388831"/>
                      <a:pt x="1044950" y="402937"/>
                    </a:cubicBezTo>
                    <a:cubicBezTo>
                      <a:pt x="1030844" y="417043"/>
                      <a:pt x="1011712" y="424968"/>
                      <a:pt x="991763" y="424968"/>
                    </a:cubicBezTo>
                    <a:lnTo>
                      <a:pt x="75218" y="424968"/>
                    </a:lnTo>
                    <a:cubicBezTo>
                      <a:pt x="55269" y="424968"/>
                      <a:pt x="36137" y="417043"/>
                      <a:pt x="22031" y="402937"/>
                    </a:cubicBezTo>
                    <a:cubicBezTo>
                      <a:pt x="7925" y="388831"/>
                      <a:pt x="0" y="369699"/>
                      <a:pt x="0" y="349750"/>
                    </a:cubicBezTo>
                    <a:lnTo>
                      <a:pt x="0" y="75218"/>
                    </a:lnTo>
                    <a:cubicBezTo>
                      <a:pt x="0" y="55269"/>
                      <a:pt x="7925" y="36137"/>
                      <a:pt x="22031" y="22031"/>
                    </a:cubicBezTo>
                    <a:cubicBezTo>
                      <a:pt x="36137" y="7925"/>
                      <a:pt x="55269" y="0"/>
                      <a:pt x="75218" y="0"/>
                    </a:cubicBezTo>
                    <a:close/>
                  </a:path>
                </a:pathLst>
              </a:custGeom>
              <a:solidFill>
                <a:srgbClr val="A4B9FB"/>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7" name="TextBox 67"/>
              <p:cNvSpPr txBox="1"/>
              <p:nvPr/>
            </p:nvSpPr>
            <p:spPr>
              <a:xfrm>
                <a:off x="0" y="28575"/>
                <a:ext cx="1066981" cy="396393"/>
              </a:xfrm>
              <a:prstGeom prst="rect">
                <a:avLst/>
              </a:prstGeom>
              <a:ln>
                <a:noFill/>
              </a:ln>
              <a:effectLst>
                <a:outerShdw blurRad="44450" dist="27940" dir="5400000" algn="ctr">
                  <a:srgbClr val="000000">
                    <a:alpha val="32000"/>
                  </a:srgbClr>
                </a:outerShdw>
              </a:effectLst>
              <a:sp3d>
                <a:bevelT w="190500" h="38100"/>
              </a:sp3d>
            </p:spPr>
            <p:txBody>
              <a:bodyPr lIns="71438" tIns="71438" rIns="71438" bIns="71438" rtlCol="0" anchor="ctr"/>
              <a:lstStyle/>
              <a:p>
                <a:pPr algn="ctr">
                  <a:lnSpc>
                    <a:spcPts val="2598"/>
                  </a:lnSpc>
                </a:pPr>
                <a:endParaRPr/>
              </a:p>
            </p:txBody>
          </p:sp>
        </p:grpSp>
        <p:sp>
          <p:nvSpPr>
            <p:cNvPr id="68" name="TextBox 68"/>
            <p:cNvSpPr txBox="1"/>
            <p:nvPr/>
          </p:nvSpPr>
          <p:spPr>
            <a:xfrm>
              <a:off x="168530" y="525215"/>
              <a:ext cx="4383086" cy="1112044"/>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ctr">
                <a:lnSpc>
                  <a:spcPts val="3248"/>
                </a:lnSpc>
                <a:spcBef>
                  <a:spcPct val="0"/>
                </a:spcBef>
              </a:pPr>
              <a:r>
                <a:rPr lang="en-US" sz="3093" b="1" spc="129">
                  <a:solidFill>
                    <a:srgbClr val="000000"/>
                  </a:solidFill>
                  <a:latin typeface="Kokila" panose="020B0604020202020204" pitchFamily="34" charset="0"/>
                  <a:cs typeface="Kokila" panose="020B0604020202020204" pitchFamily="34" charset="0"/>
                </a:rPr>
                <a:t>अध्यापकों के कार्यों को अंतरराष्ट्रीय पहचान</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7670131" y="8661831"/>
            <a:ext cx="12159733" cy="1680254"/>
          </a:xfrm>
          <a:custGeom>
            <a:avLst/>
            <a:gdLst/>
            <a:ahLst/>
            <a:cxnLst/>
            <a:rect l="l" t="t" r="r" b="b"/>
            <a:pathLst>
              <a:path w="12159733" h="1680254">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972581" y="-143918"/>
            <a:ext cx="13032502" cy="1800855"/>
          </a:xfrm>
          <a:custGeom>
            <a:avLst/>
            <a:gdLst/>
            <a:ahLst/>
            <a:cxnLst/>
            <a:rect l="l" t="t" r="r" b="b"/>
            <a:pathLst>
              <a:path w="13032502" h="1800855">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2895673" y="1314542"/>
            <a:ext cx="12148746" cy="7912169"/>
            <a:chOff x="0" y="0"/>
            <a:chExt cx="16549709" cy="10778404"/>
          </a:xfrm>
        </p:grpSpPr>
        <p:sp>
          <p:nvSpPr>
            <p:cNvPr id="5" name="Freeform 5"/>
            <p:cNvSpPr/>
            <p:nvPr/>
          </p:nvSpPr>
          <p:spPr>
            <a:xfrm>
              <a:off x="31750" y="31750"/>
              <a:ext cx="16486209" cy="10714903"/>
            </a:xfrm>
            <a:custGeom>
              <a:avLst/>
              <a:gdLst/>
              <a:ahLst/>
              <a:cxnLst/>
              <a:rect l="l" t="t" r="r" b="b"/>
              <a:pathLst>
                <a:path w="16486209" h="10714903">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txBody>
            <a:bodyPr/>
            <a:lstStyle/>
            <a:p>
              <a:endParaRPr lang="en-US"/>
            </a:p>
          </p:txBody>
        </p:sp>
        <p:sp>
          <p:nvSpPr>
            <p:cNvPr id="6" name="Freeform 6"/>
            <p:cNvSpPr/>
            <p:nvPr/>
          </p:nvSpPr>
          <p:spPr>
            <a:xfrm>
              <a:off x="0" y="0"/>
              <a:ext cx="16549709" cy="10778404"/>
            </a:xfrm>
            <a:custGeom>
              <a:avLst/>
              <a:gdLst/>
              <a:ahLst/>
              <a:cxnLst/>
              <a:rect l="l" t="t" r="r" b="b"/>
              <a:pathLst>
                <a:path w="16549709" h="10778404">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txBody>
            <a:bodyPr/>
            <a:lstStyle/>
            <a:p>
              <a:endParaRPr lang="en-US"/>
            </a:p>
          </p:txBody>
        </p:sp>
      </p:grpSp>
      <p:sp>
        <p:nvSpPr>
          <p:cNvPr id="7" name="Freeform 7"/>
          <p:cNvSpPr/>
          <p:nvPr/>
        </p:nvSpPr>
        <p:spPr>
          <a:xfrm rot="1508112">
            <a:off x="514679" y="1463528"/>
            <a:ext cx="2513769" cy="4114800"/>
          </a:xfrm>
          <a:custGeom>
            <a:avLst/>
            <a:gdLst/>
            <a:ahLst/>
            <a:cxnLst/>
            <a:rect l="l" t="t" r="r" b="b"/>
            <a:pathLst>
              <a:path w="2513769" h="4114800">
                <a:moveTo>
                  <a:pt x="0" y="0"/>
                </a:moveTo>
                <a:lnTo>
                  <a:pt x="2513769" y="0"/>
                </a:lnTo>
                <a:lnTo>
                  <a:pt x="25137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4087408">
            <a:off x="1193680" y="7229350"/>
            <a:ext cx="1514128" cy="1379233"/>
          </a:xfrm>
          <a:custGeom>
            <a:avLst/>
            <a:gdLst/>
            <a:ahLst/>
            <a:cxnLst/>
            <a:rect l="l" t="t" r="r" b="b"/>
            <a:pathLst>
              <a:path w="1514128" h="1379233">
                <a:moveTo>
                  <a:pt x="0" y="0"/>
                </a:moveTo>
                <a:lnTo>
                  <a:pt x="1514129" y="0"/>
                </a:lnTo>
                <a:lnTo>
                  <a:pt x="1514129" y="1379233"/>
                </a:lnTo>
                <a:lnTo>
                  <a:pt x="0" y="1379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7825234" y="1383337"/>
            <a:ext cx="4001340" cy="1869101"/>
          </a:xfrm>
          <a:prstGeom prst="rect">
            <a:avLst/>
          </a:prstGeom>
        </p:spPr>
        <p:txBody>
          <a:bodyPr wrap="square" lIns="0" tIns="0" rIns="0" bIns="0" rtlCol="0" anchor="t">
            <a:spAutoFit/>
          </a:bodyPr>
          <a:lstStyle/>
          <a:p>
            <a:pPr algn="ctr">
              <a:lnSpc>
                <a:spcPts val="7699"/>
              </a:lnSpc>
            </a:pPr>
            <a:r>
              <a:rPr lang="hi-IN" sz="6000" b="1">
                <a:latin typeface="Montserrat Bold"/>
                <a:ea typeface="Montserrat Bold"/>
                <a:cs typeface="Montserrat Bold"/>
                <a:sym typeface="Montserrat Bold"/>
              </a:rPr>
              <a:t>क्रियान्वयन</a:t>
            </a:r>
            <a:endParaRPr lang="en-US" sz="5400" b="1">
              <a:latin typeface="Montserrat Bold"/>
              <a:ea typeface="Montserrat Bold"/>
              <a:cs typeface="Montserrat Bold"/>
              <a:sym typeface="Montserrat Bold"/>
            </a:endParaRPr>
          </a:p>
          <a:p>
            <a:pPr algn="ctr">
              <a:lnSpc>
                <a:spcPts val="7699"/>
              </a:lnSpc>
            </a:pPr>
            <a:r>
              <a:rPr lang="en-US" sz="5499" u="sng">
                <a:solidFill>
                  <a:srgbClr val="000000"/>
                </a:solidFill>
                <a:latin typeface="Krabuler"/>
                <a:cs typeface="Krabuler"/>
              </a:rPr>
              <a:t> </a:t>
            </a:r>
          </a:p>
        </p:txBody>
      </p:sp>
      <p:sp>
        <p:nvSpPr>
          <p:cNvPr id="10" name="TextBox 10"/>
          <p:cNvSpPr txBox="1"/>
          <p:nvPr/>
        </p:nvSpPr>
        <p:spPr>
          <a:xfrm>
            <a:off x="3685633" y="2770933"/>
            <a:ext cx="10926259" cy="6580519"/>
          </a:xfrm>
          <a:prstGeom prst="rect">
            <a:avLst/>
          </a:prstGeom>
        </p:spPr>
        <p:txBody>
          <a:bodyPr lIns="0" tIns="0" rIns="0" bIns="0" rtlCol="0" anchor="t">
            <a:spAutoFit/>
          </a:bodyPr>
          <a:lstStyle/>
          <a:p>
            <a:pPr algn="ctr">
              <a:lnSpc>
                <a:spcPts val="4281"/>
              </a:lnSpc>
            </a:pPr>
            <a:r>
              <a:rPr lang="en-US" sz="3057" b="1">
                <a:solidFill>
                  <a:srgbClr val="000000"/>
                </a:solidFill>
                <a:latin typeface="Kokila" panose="020B0604020202020204" pitchFamily="34" charset="0"/>
                <a:cs typeface="Kokila" panose="020B0604020202020204" pitchFamily="34" charset="0"/>
              </a:rPr>
              <a:t>इस संकलन 'बाल पोटली' में अध्यापकों से बाल कविताएं लेकर भाषा संरचना त्रुटि रहित करते हुए उन कविताओं पर खुले छोर के प्रश्नों का निर्माण मेरे द्वारा किया गया ताकि विद्यार्थी उन कविताओं द्वारा अधिकतम लाभ लेकर शैक्षिक एवं मनोवैज्ञानिक उत्कृष्टता प्राप्त कर सकें।</a:t>
            </a:r>
            <a:endParaRPr lang="hi-IN" sz="3057" b="1">
              <a:solidFill>
                <a:srgbClr val="000000"/>
              </a:solidFill>
              <a:latin typeface="Kokila" panose="020B0604020202020204" pitchFamily="34" charset="0"/>
              <a:cs typeface="Kokila" panose="020B0604020202020204" pitchFamily="34" charset="0"/>
            </a:endParaRPr>
          </a:p>
          <a:p>
            <a:pPr algn="ctr">
              <a:lnSpc>
                <a:spcPts val="4281"/>
              </a:lnSpc>
            </a:pPr>
            <a:endParaRPr lang="en-US" sz="3057" b="1">
              <a:solidFill>
                <a:srgbClr val="000000"/>
              </a:solidFill>
              <a:latin typeface="Kokila" panose="020B0604020202020204" pitchFamily="34" charset="0"/>
              <a:cs typeface="Kokila" panose="020B0604020202020204" pitchFamily="34" charset="0"/>
            </a:endParaRPr>
          </a:p>
          <a:p>
            <a:pPr algn="ctr">
              <a:lnSpc>
                <a:spcPts val="4281"/>
              </a:lnSpc>
            </a:pPr>
            <a:r>
              <a:rPr lang="en-US" sz="3057" b="1">
                <a:solidFill>
                  <a:srgbClr val="000000"/>
                </a:solidFill>
                <a:latin typeface="Kokila" panose="020B0604020202020204" pitchFamily="34" charset="0"/>
                <a:cs typeface="Kokila" panose="020B0604020202020204" pitchFamily="34" charset="0"/>
              </a:rPr>
              <a:t>प्रत्येक अध्यापक की कविता के साथ, उसके विद्यालय के छात्र द्वारा बनाए गए पोस्टर के साथ, छात्र की फोटो, कक्षा एवं विद्यालय का नाम लिखा गया है ताकि छात्र और उनके अभिभावकों का विद्यालय और अध्यापकों से मानसिक लगाव बन सके और सभी में आत्मविश्वास की वृद्धि हो।</a:t>
            </a:r>
            <a:endParaRPr lang="hi-IN" sz="3057" b="1">
              <a:solidFill>
                <a:srgbClr val="000000"/>
              </a:solidFill>
              <a:latin typeface="Kokila" panose="020B0604020202020204" pitchFamily="34" charset="0"/>
              <a:cs typeface="Kokila" panose="020B0604020202020204" pitchFamily="34" charset="0"/>
            </a:endParaRPr>
          </a:p>
          <a:p>
            <a:pPr algn="ctr">
              <a:lnSpc>
                <a:spcPts val="4281"/>
              </a:lnSpc>
            </a:pPr>
            <a:endParaRPr lang="en-US" sz="3057" b="1">
              <a:solidFill>
                <a:srgbClr val="000000"/>
              </a:solidFill>
              <a:latin typeface="Kokila" panose="020B0604020202020204" pitchFamily="34" charset="0"/>
              <a:cs typeface="Kokila" panose="020B0604020202020204" pitchFamily="34" charset="0"/>
            </a:endParaRPr>
          </a:p>
          <a:p>
            <a:pPr algn="ctr">
              <a:lnSpc>
                <a:spcPts val="4281"/>
              </a:lnSpc>
            </a:pPr>
            <a:r>
              <a:rPr lang="en-US" sz="3057" b="1">
                <a:solidFill>
                  <a:srgbClr val="000000"/>
                </a:solidFill>
                <a:latin typeface="Kokila" panose="020B0604020202020204" pitchFamily="34" charset="0"/>
                <a:cs typeface="Kokila" panose="020B0604020202020204" pitchFamily="34" charset="0"/>
              </a:rPr>
              <a:t>कविताओं और रचनाओं के संकलन के साथ-साथ कविताओं के लिए वीडियो निर्माण एवं क्यू आर कोड का निर्माण किया गया जिसके द्वारा अध्यापकों के कलात्मक, रचनात्मक एवं तकनीकी पक्ष का विकास हुआ।</a:t>
            </a:r>
          </a:p>
          <a:p>
            <a:pPr algn="ctr">
              <a:lnSpc>
                <a:spcPts val="4281"/>
              </a:lnSpc>
            </a:pPr>
            <a:endParaRPr lang="en-US" sz="3057">
              <a:solidFill>
                <a:srgbClr val="000000"/>
              </a:solidFill>
              <a:latin typeface="Canva Sans"/>
              <a:cs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a:off x="7822230" y="-101307"/>
            <a:ext cx="10083238" cy="1393320"/>
          </a:xfrm>
          <a:custGeom>
            <a:avLst/>
            <a:gdLst/>
            <a:ahLst/>
            <a:cxnLst/>
            <a:rect l="l" t="t" r="r" b="b"/>
            <a:pathLst>
              <a:path w="10083238" h="1393320">
                <a:moveTo>
                  <a:pt x="0" y="0"/>
                </a:moveTo>
                <a:lnTo>
                  <a:pt x="10083238" y="0"/>
                </a:lnTo>
                <a:lnTo>
                  <a:pt x="10083238" y="1393320"/>
                </a:lnTo>
                <a:lnTo>
                  <a:pt x="0" y="1393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4098675" y="8905418"/>
            <a:ext cx="9279203" cy="2078243"/>
          </a:xfrm>
          <a:custGeom>
            <a:avLst/>
            <a:gdLst/>
            <a:ahLst/>
            <a:cxnLst/>
            <a:rect l="l" t="t" r="r" b="b"/>
            <a:pathLst>
              <a:path w="9279203" h="2078243">
                <a:moveTo>
                  <a:pt x="0" y="0"/>
                </a:moveTo>
                <a:lnTo>
                  <a:pt x="9279203" y="0"/>
                </a:lnTo>
                <a:lnTo>
                  <a:pt x="9279203" y="2078242"/>
                </a:lnTo>
                <a:lnTo>
                  <a:pt x="0" y="2078242"/>
                </a:lnTo>
                <a:lnTo>
                  <a:pt x="0" y="0"/>
                </a:lnTo>
                <a:close/>
              </a:path>
            </a:pathLst>
          </a:custGeom>
          <a:blipFill>
            <a:blip r:embed="rId2">
              <a:extLst>
                <a:ext uri="{96DAC541-7B7A-43D3-8B79-37D633B846F1}">
                  <asvg:svgBlip xmlns:asvg="http://schemas.microsoft.com/office/drawing/2016/SVG/main" r:embed="rId3"/>
                </a:ext>
              </a:extLst>
            </a:blip>
            <a:stretch>
              <a:fillRect l="-62081"/>
            </a:stretch>
          </a:blipFill>
        </p:spPr>
        <p:txBody>
          <a:bodyPr/>
          <a:lstStyle/>
          <a:p>
            <a:endParaRPr lang="en-US"/>
          </a:p>
        </p:txBody>
      </p:sp>
      <p:sp>
        <p:nvSpPr>
          <p:cNvPr id="4" name="Freeform 4"/>
          <p:cNvSpPr/>
          <p:nvPr/>
        </p:nvSpPr>
        <p:spPr>
          <a:xfrm rot="240727">
            <a:off x="2912478" y="7553116"/>
            <a:ext cx="1162426" cy="1666560"/>
          </a:xfrm>
          <a:custGeom>
            <a:avLst/>
            <a:gdLst/>
            <a:ahLst/>
            <a:cxnLst/>
            <a:rect l="l" t="t" r="r" b="b"/>
            <a:pathLst>
              <a:path w="1162426" h="1666560">
                <a:moveTo>
                  <a:pt x="0" y="0"/>
                </a:moveTo>
                <a:lnTo>
                  <a:pt x="1162426" y="0"/>
                </a:lnTo>
                <a:lnTo>
                  <a:pt x="1162426" y="1666560"/>
                </a:lnTo>
                <a:lnTo>
                  <a:pt x="0" y="1666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4748169" y="4759995"/>
            <a:ext cx="5633289" cy="4863976"/>
          </a:xfrm>
          <a:custGeom>
            <a:avLst/>
            <a:gdLst/>
            <a:ahLst/>
            <a:cxnLst/>
            <a:rect l="l" t="t" r="r" b="b"/>
            <a:pathLst>
              <a:path w="5633289" h="4863976">
                <a:moveTo>
                  <a:pt x="0" y="0"/>
                </a:moveTo>
                <a:lnTo>
                  <a:pt x="5633289" y="0"/>
                </a:lnTo>
                <a:lnTo>
                  <a:pt x="5633289" y="4863976"/>
                </a:lnTo>
                <a:lnTo>
                  <a:pt x="0" y="4863976"/>
                </a:lnTo>
                <a:lnTo>
                  <a:pt x="0" y="0"/>
                </a:lnTo>
                <a:close/>
              </a:path>
            </a:pathLst>
          </a:custGeom>
          <a:blipFill>
            <a:blip r:embed="rId6"/>
            <a:stretch>
              <a:fillRect l="-13660" r="-9812" b="-7251"/>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 name="Freeform 6"/>
          <p:cNvSpPr/>
          <p:nvPr/>
        </p:nvSpPr>
        <p:spPr>
          <a:xfrm>
            <a:off x="10993223" y="2663323"/>
            <a:ext cx="6912245" cy="7003585"/>
          </a:xfrm>
          <a:custGeom>
            <a:avLst/>
            <a:gdLst/>
            <a:ahLst/>
            <a:cxnLst/>
            <a:rect l="l" t="t" r="r" b="b"/>
            <a:pathLst>
              <a:path w="6912245" h="7003585">
                <a:moveTo>
                  <a:pt x="0" y="0"/>
                </a:moveTo>
                <a:lnTo>
                  <a:pt x="6912245" y="0"/>
                </a:lnTo>
                <a:lnTo>
                  <a:pt x="6912245" y="7003585"/>
                </a:lnTo>
                <a:lnTo>
                  <a:pt x="0" y="7003585"/>
                </a:lnTo>
                <a:lnTo>
                  <a:pt x="0" y="0"/>
                </a:lnTo>
                <a:close/>
              </a:path>
            </a:pathLst>
          </a:custGeom>
          <a:blipFill>
            <a:blip r:embed="rId7"/>
            <a:stretch>
              <a:fillRect l="-30161" r="-4933"/>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7" name="Freeform 7"/>
          <p:cNvSpPr/>
          <p:nvPr/>
        </p:nvSpPr>
        <p:spPr>
          <a:xfrm>
            <a:off x="4312757" y="1482513"/>
            <a:ext cx="6504113" cy="2887811"/>
          </a:xfrm>
          <a:custGeom>
            <a:avLst/>
            <a:gdLst/>
            <a:ahLst/>
            <a:cxnLst/>
            <a:rect l="l" t="t" r="r" b="b"/>
            <a:pathLst>
              <a:path w="6504113" h="2887811">
                <a:moveTo>
                  <a:pt x="0" y="0"/>
                </a:moveTo>
                <a:lnTo>
                  <a:pt x="6504113" y="0"/>
                </a:lnTo>
                <a:lnTo>
                  <a:pt x="6504113" y="2887811"/>
                </a:lnTo>
                <a:lnTo>
                  <a:pt x="0" y="2887811"/>
                </a:lnTo>
                <a:lnTo>
                  <a:pt x="0" y="0"/>
                </a:lnTo>
                <a:close/>
              </a:path>
            </a:pathLst>
          </a:custGeom>
          <a:blipFill>
            <a:blip r:embed="rId8"/>
            <a:stretch>
              <a:fillRect t="-16575" b="-52344"/>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Freeform 8"/>
          <p:cNvSpPr/>
          <p:nvPr/>
        </p:nvSpPr>
        <p:spPr>
          <a:xfrm rot="-1578549">
            <a:off x="6946742" y="3868551"/>
            <a:ext cx="3961261" cy="3838822"/>
          </a:xfrm>
          <a:custGeom>
            <a:avLst/>
            <a:gdLst/>
            <a:ahLst/>
            <a:cxnLst/>
            <a:rect l="l" t="t" r="r" b="b"/>
            <a:pathLst>
              <a:path w="3961261" h="3838822">
                <a:moveTo>
                  <a:pt x="0" y="0"/>
                </a:moveTo>
                <a:lnTo>
                  <a:pt x="3961261" y="0"/>
                </a:lnTo>
                <a:lnTo>
                  <a:pt x="3961261" y="3838822"/>
                </a:lnTo>
                <a:lnTo>
                  <a:pt x="0" y="38388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467628" y="294034"/>
            <a:ext cx="3664154" cy="7048472"/>
          </a:xfrm>
          <a:custGeom>
            <a:avLst/>
            <a:gdLst/>
            <a:ahLst/>
            <a:cxnLst/>
            <a:rect l="l" t="t" r="r" b="b"/>
            <a:pathLst>
              <a:path w="3664154" h="7048472">
                <a:moveTo>
                  <a:pt x="0" y="0"/>
                </a:moveTo>
                <a:lnTo>
                  <a:pt x="3664154" y="0"/>
                </a:lnTo>
                <a:lnTo>
                  <a:pt x="3664154" y="7048472"/>
                </a:lnTo>
                <a:lnTo>
                  <a:pt x="0" y="7048472"/>
                </a:lnTo>
                <a:lnTo>
                  <a:pt x="0" y="0"/>
                </a:lnTo>
                <a:close/>
              </a:path>
            </a:pathLst>
          </a:custGeom>
          <a:blipFill>
            <a:blip r:embed="rId11"/>
            <a:stretch>
              <a:fillRect t="-7761" b="-7761"/>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 name="Freeform 10"/>
          <p:cNvSpPr/>
          <p:nvPr/>
        </p:nvSpPr>
        <p:spPr>
          <a:xfrm rot="-1568932">
            <a:off x="1030200" y="7135022"/>
            <a:ext cx="1443297" cy="2069242"/>
          </a:xfrm>
          <a:custGeom>
            <a:avLst/>
            <a:gdLst/>
            <a:ahLst/>
            <a:cxnLst/>
            <a:rect l="l" t="t" r="r" b="b"/>
            <a:pathLst>
              <a:path w="1443297" h="2069242">
                <a:moveTo>
                  <a:pt x="0" y="0"/>
                </a:moveTo>
                <a:lnTo>
                  <a:pt x="1443296" y="0"/>
                </a:lnTo>
                <a:lnTo>
                  <a:pt x="1443296" y="2069242"/>
                </a:lnTo>
                <a:lnTo>
                  <a:pt x="0" y="206924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11" name="Picture 11"/>
          <p:cNvPicPr>
            <a:picLocks noChangeAspect="1"/>
          </p:cNvPicPr>
          <p:nvPr/>
        </p:nvPicPr>
        <p:blipFill>
          <a:blip r:embed="rId14"/>
          <a:srcRect/>
          <a:stretch>
            <a:fillRect/>
          </a:stretch>
        </p:blipFill>
        <p:spPr>
          <a:xfrm rot="-1008423">
            <a:off x="5008927" y="2055770"/>
            <a:ext cx="3141985" cy="1900901"/>
          </a:xfrm>
          <a:prstGeom prst="rect">
            <a:avLst/>
          </a:prstGeom>
        </p:spPr>
      </p:pic>
      <p:sp>
        <p:nvSpPr>
          <p:cNvPr id="12" name="TextBox 12"/>
          <p:cNvSpPr txBox="1"/>
          <p:nvPr/>
        </p:nvSpPr>
        <p:spPr>
          <a:xfrm>
            <a:off x="10027854" y="955147"/>
            <a:ext cx="7734169" cy="1590179"/>
          </a:xfrm>
          <a:prstGeom prst="rect">
            <a:avLst/>
          </a:prstGeom>
        </p:spPr>
        <p:txBody>
          <a:bodyPr lIns="0" tIns="0" rIns="0" bIns="0" rtlCol="0" anchor="t">
            <a:spAutoFit/>
          </a:bodyPr>
          <a:lstStyle/>
          <a:p>
            <a:pPr algn="ctr">
              <a:lnSpc>
                <a:spcPts val="12375"/>
              </a:lnSpc>
              <a:spcBef>
                <a:spcPct val="0"/>
              </a:spcBef>
            </a:pPr>
            <a:r>
              <a:rPr lang="en-US" sz="8839" b="1">
                <a:solidFill>
                  <a:srgbClr val="000000"/>
                </a:solidFill>
                <a:latin typeface="Kokila" panose="020B0604020202020204" pitchFamily="34" charset="0"/>
                <a:cs typeface="Kokila" panose="020B0604020202020204" pitchFamily="34" charset="0"/>
              </a:rPr>
              <a:t>पुस्तक मेला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7670131" y="8661831"/>
            <a:ext cx="12159733" cy="1680254"/>
          </a:xfrm>
          <a:custGeom>
            <a:avLst/>
            <a:gdLst/>
            <a:ahLst/>
            <a:cxnLst/>
            <a:rect l="l" t="t" r="r" b="b"/>
            <a:pathLst>
              <a:path w="12159733" h="1680254">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972581" y="-143918"/>
            <a:ext cx="13032502" cy="1800855"/>
          </a:xfrm>
          <a:custGeom>
            <a:avLst/>
            <a:gdLst/>
            <a:ahLst/>
            <a:cxnLst/>
            <a:rect l="l" t="t" r="r" b="b"/>
            <a:pathLst>
              <a:path w="13032502" h="1800855">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3074390" y="1314543"/>
            <a:ext cx="12148746" cy="7912169"/>
            <a:chOff x="0" y="0"/>
            <a:chExt cx="16549709" cy="10778404"/>
          </a:xfrm>
        </p:grpSpPr>
        <p:sp>
          <p:nvSpPr>
            <p:cNvPr id="5" name="Freeform 5"/>
            <p:cNvSpPr/>
            <p:nvPr/>
          </p:nvSpPr>
          <p:spPr>
            <a:xfrm>
              <a:off x="31750" y="31750"/>
              <a:ext cx="16486209" cy="10714903"/>
            </a:xfrm>
            <a:custGeom>
              <a:avLst/>
              <a:gdLst/>
              <a:ahLst/>
              <a:cxnLst/>
              <a:rect l="l" t="t" r="r" b="b"/>
              <a:pathLst>
                <a:path w="16486209" h="10714903">
                  <a:moveTo>
                    <a:pt x="16393499" y="10714903"/>
                  </a:moveTo>
                  <a:lnTo>
                    <a:pt x="92710" y="10714903"/>
                  </a:lnTo>
                  <a:cubicBezTo>
                    <a:pt x="41910" y="10714903"/>
                    <a:pt x="0" y="10672993"/>
                    <a:pt x="0" y="10622193"/>
                  </a:cubicBezTo>
                  <a:lnTo>
                    <a:pt x="0" y="92710"/>
                  </a:lnTo>
                  <a:cubicBezTo>
                    <a:pt x="0" y="41910"/>
                    <a:pt x="41910" y="0"/>
                    <a:pt x="92710" y="0"/>
                  </a:cubicBezTo>
                  <a:lnTo>
                    <a:pt x="16392229" y="0"/>
                  </a:lnTo>
                  <a:cubicBezTo>
                    <a:pt x="16443029" y="0"/>
                    <a:pt x="16484940" y="41910"/>
                    <a:pt x="16484940" y="92710"/>
                  </a:cubicBezTo>
                  <a:lnTo>
                    <a:pt x="16484940" y="10620924"/>
                  </a:lnTo>
                  <a:cubicBezTo>
                    <a:pt x="16486209" y="10672993"/>
                    <a:pt x="16444299" y="10714903"/>
                    <a:pt x="16393499" y="10714903"/>
                  </a:cubicBezTo>
                  <a:close/>
                </a:path>
              </a:pathLst>
            </a:custGeom>
            <a:solidFill>
              <a:srgbClr val="FBF7F1"/>
            </a:solidFill>
          </p:spPr>
          <p:txBody>
            <a:bodyPr/>
            <a:lstStyle/>
            <a:p>
              <a:endParaRPr lang="en-US"/>
            </a:p>
          </p:txBody>
        </p:sp>
        <p:sp>
          <p:nvSpPr>
            <p:cNvPr id="6" name="Freeform 6"/>
            <p:cNvSpPr/>
            <p:nvPr/>
          </p:nvSpPr>
          <p:spPr>
            <a:xfrm>
              <a:off x="0" y="0"/>
              <a:ext cx="16549709" cy="10778404"/>
            </a:xfrm>
            <a:custGeom>
              <a:avLst/>
              <a:gdLst/>
              <a:ahLst/>
              <a:cxnLst/>
              <a:rect l="l" t="t" r="r" b="b"/>
              <a:pathLst>
                <a:path w="16549709" h="10778404">
                  <a:moveTo>
                    <a:pt x="16425249" y="59690"/>
                  </a:moveTo>
                  <a:cubicBezTo>
                    <a:pt x="16460809" y="59690"/>
                    <a:pt x="16490018" y="88900"/>
                    <a:pt x="16490018" y="124460"/>
                  </a:cubicBezTo>
                  <a:lnTo>
                    <a:pt x="16490018" y="10653944"/>
                  </a:lnTo>
                  <a:cubicBezTo>
                    <a:pt x="16490018" y="10689504"/>
                    <a:pt x="16460809" y="10718714"/>
                    <a:pt x="16425249" y="10718714"/>
                  </a:cubicBezTo>
                  <a:lnTo>
                    <a:pt x="124460" y="10718714"/>
                  </a:lnTo>
                  <a:cubicBezTo>
                    <a:pt x="88900" y="10718714"/>
                    <a:pt x="59690" y="10689504"/>
                    <a:pt x="59690" y="10653944"/>
                  </a:cubicBezTo>
                  <a:lnTo>
                    <a:pt x="59690" y="124460"/>
                  </a:lnTo>
                  <a:cubicBezTo>
                    <a:pt x="59690" y="88900"/>
                    <a:pt x="88900" y="59690"/>
                    <a:pt x="124460" y="59690"/>
                  </a:cubicBezTo>
                  <a:lnTo>
                    <a:pt x="16425249" y="59690"/>
                  </a:lnTo>
                  <a:moveTo>
                    <a:pt x="16425249" y="0"/>
                  </a:moveTo>
                  <a:lnTo>
                    <a:pt x="124460" y="0"/>
                  </a:lnTo>
                  <a:cubicBezTo>
                    <a:pt x="55880" y="0"/>
                    <a:pt x="0" y="55880"/>
                    <a:pt x="0" y="124460"/>
                  </a:cubicBezTo>
                  <a:lnTo>
                    <a:pt x="0" y="10653944"/>
                  </a:lnTo>
                  <a:cubicBezTo>
                    <a:pt x="0" y="10722524"/>
                    <a:pt x="55880" y="10778404"/>
                    <a:pt x="124460" y="10778404"/>
                  </a:cubicBezTo>
                  <a:lnTo>
                    <a:pt x="16425249" y="10778404"/>
                  </a:lnTo>
                  <a:cubicBezTo>
                    <a:pt x="16493829" y="10778404"/>
                    <a:pt x="16549709" y="10722524"/>
                    <a:pt x="16549709" y="10653944"/>
                  </a:cubicBezTo>
                  <a:lnTo>
                    <a:pt x="16549709" y="124460"/>
                  </a:lnTo>
                  <a:cubicBezTo>
                    <a:pt x="16549709" y="55880"/>
                    <a:pt x="16493829" y="0"/>
                    <a:pt x="16425249" y="0"/>
                  </a:cubicBezTo>
                  <a:close/>
                </a:path>
              </a:pathLst>
            </a:custGeom>
            <a:solidFill>
              <a:srgbClr val="191919"/>
            </a:solidFill>
          </p:spPr>
          <p:txBody>
            <a:bodyPr/>
            <a:lstStyle/>
            <a:p>
              <a:endParaRPr lang="en-US"/>
            </a:p>
          </p:txBody>
        </p:sp>
      </p:grpSp>
      <p:sp>
        <p:nvSpPr>
          <p:cNvPr id="7" name="Freeform 7"/>
          <p:cNvSpPr/>
          <p:nvPr/>
        </p:nvSpPr>
        <p:spPr>
          <a:xfrm>
            <a:off x="3783324" y="2520032"/>
            <a:ext cx="10543768" cy="6141800"/>
          </a:xfrm>
          <a:custGeom>
            <a:avLst/>
            <a:gdLst/>
            <a:ahLst/>
            <a:cxnLst/>
            <a:rect l="l" t="t" r="r" b="b"/>
            <a:pathLst>
              <a:path w="10543768" h="6141800">
                <a:moveTo>
                  <a:pt x="0" y="0"/>
                </a:moveTo>
                <a:lnTo>
                  <a:pt x="10543768" y="0"/>
                </a:lnTo>
                <a:lnTo>
                  <a:pt x="10543768" y="6141799"/>
                </a:lnTo>
                <a:lnTo>
                  <a:pt x="0" y="6141799"/>
                </a:lnTo>
                <a:lnTo>
                  <a:pt x="0" y="0"/>
                </a:lnTo>
                <a:close/>
              </a:path>
            </a:pathLst>
          </a:custGeom>
          <a:blipFill>
            <a:blip r:embed="rId4"/>
            <a:stretch>
              <a:fillRect l="-14124" t="-9348" b="-983"/>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Freeform 8"/>
          <p:cNvSpPr/>
          <p:nvPr/>
        </p:nvSpPr>
        <p:spPr>
          <a:xfrm rot="1508112">
            <a:off x="514679" y="1463528"/>
            <a:ext cx="2513769" cy="4114800"/>
          </a:xfrm>
          <a:custGeom>
            <a:avLst/>
            <a:gdLst/>
            <a:ahLst/>
            <a:cxnLst/>
            <a:rect l="l" t="t" r="r" b="b"/>
            <a:pathLst>
              <a:path w="2513769" h="4114800">
                <a:moveTo>
                  <a:pt x="0" y="0"/>
                </a:moveTo>
                <a:lnTo>
                  <a:pt x="2513769" y="0"/>
                </a:lnTo>
                <a:lnTo>
                  <a:pt x="251376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4087408">
            <a:off x="1193680" y="7229350"/>
            <a:ext cx="1514128" cy="1379233"/>
          </a:xfrm>
          <a:custGeom>
            <a:avLst/>
            <a:gdLst/>
            <a:ahLst/>
            <a:cxnLst/>
            <a:rect l="l" t="t" r="r" b="b"/>
            <a:pathLst>
              <a:path w="1514128" h="1379233">
                <a:moveTo>
                  <a:pt x="0" y="0"/>
                </a:moveTo>
                <a:lnTo>
                  <a:pt x="1514129" y="0"/>
                </a:lnTo>
                <a:lnTo>
                  <a:pt x="1514129" y="1379233"/>
                </a:lnTo>
                <a:lnTo>
                  <a:pt x="0" y="13792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rot="-232289" flipH="1">
            <a:off x="11610745" y="657121"/>
            <a:ext cx="5868383" cy="4769395"/>
          </a:xfrm>
          <a:custGeom>
            <a:avLst/>
            <a:gdLst/>
            <a:ahLst/>
            <a:cxnLst/>
            <a:rect l="l" t="t" r="r" b="b"/>
            <a:pathLst>
              <a:path w="5868383" h="4769395">
                <a:moveTo>
                  <a:pt x="5868382" y="0"/>
                </a:moveTo>
                <a:lnTo>
                  <a:pt x="0" y="0"/>
                </a:lnTo>
                <a:lnTo>
                  <a:pt x="0" y="4769394"/>
                </a:lnTo>
                <a:lnTo>
                  <a:pt x="5868382" y="4769394"/>
                </a:lnTo>
                <a:lnTo>
                  <a:pt x="5868382"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203276">
            <a:off x="12743641" y="1770796"/>
            <a:ext cx="3918605" cy="2206758"/>
          </a:xfrm>
          <a:custGeom>
            <a:avLst/>
            <a:gdLst/>
            <a:ahLst/>
            <a:cxnLst/>
            <a:rect l="l" t="t" r="r" b="b"/>
            <a:pathLst>
              <a:path w="3918605" h="2206758">
                <a:moveTo>
                  <a:pt x="0" y="0"/>
                </a:moveTo>
                <a:lnTo>
                  <a:pt x="3918605" y="0"/>
                </a:lnTo>
                <a:lnTo>
                  <a:pt x="3918605" y="2206758"/>
                </a:lnTo>
                <a:lnTo>
                  <a:pt x="0" y="2206758"/>
                </a:lnTo>
                <a:lnTo>
                  <a:pt x="0" y="0"/>
                </a:lnTo>
                <a:close/>
              </a:path>
            </a:pathLst>
          </a:custGeom>
          <a:blipFill>
            <a:blip r:embed="rId11"/>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2" name="TextBox 12"/>
          <p:cNvSpPr txBox="1"/>
          <p:nvPr/>
        </p:nvSpPr>
        <p:spPr>
          <a:xfrm>
            <a:off x="5305589" y="1383337"/>
            <a:ext cx="5854005" cy="987450"/>
          </a:xfrm>
          <a:prstGeom prst="rect">
            <a:avLst/>
          </a:prstGeom>
        </p:spPr>
        <p:txBody>
          <a:bodyPr lIns="0" tIns="0" rIns="0" bIns="0" rtlCol="0" anchor="t">
            <a:spAutoFit/>
          </a:bodyPr>
          <a:lstStyle/>
          <a:p>
            <a:pPr algn="ctr">
              <a:lnSpc>
                <a:spcPts val="7699"/>
              </a:lnSpc>
            </a:pPr>
            <a:r>
              <a:rPr lang="en-US" sz="5499" b="1">
                <a:solidFill>
                  <a:srgbClr val="000000"/>
                </a:solidFill>
                <a:latin typeface="Kokila" panose="020B0604020202020204" pitchFamily="34" charset="0"/>
                <a:cs typeface="Kokila" panose="020B0604020202020204" pitchFamily="34" charset="0"/>
              </a:rPr>
              <a:t>कक्षा कक्ष में बाल पोटली</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6760391" y="1242183"/>
            <a:ext cx="10498909" cy="7657600"/>
            <a:chOff x="0" y="0"/>
            <a:chExt cx="14302208" cy="10431615"/>
          </a:xfrm>
        </p:grpSpPr>
        <p:sp>
          <p:nvSpPr>
            <p:cNvPr id="3" name="Freeform 3"/>
            <p:cNvSpPr/>
            <p:nvPr/>
          </p:nvSpPr>
          <p:spPr>
            <a:xfrm>
              <a:off x="31750" y="31750"/>
              <a:ext cx="14238708" cy="10368115"/>
            </a:xfrm>
            <a:custGeom>
              <a:avLst/>
              <a:gdLst/>
              <a:ahLst/>
              <a:cxnLst/>
              <a:rect l="l" t="t" r="r" b="b"/>
              <a:pathLst>
                <a:path w="14238708" h="10368115">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txBody>
            <a:bodyPr/>
            <a:lstStyle/>
            <a:p>
              <a:endParaRPr lang="en-US"/>
            </a:p>
          </p:txBody>
        </p:sp>
        <p:sp>
          <p:nvSpPr>
            <p:cNvPr id="4" name="Freeform 4"/>
            <p:cNvSpPr/>
            <p:nvPr/>
          </p:nvSpPr>
          <p:spPr>
            <a:xfrm>
              <a:off x="0" y="0"/>
              <a:ext cx="14302208" cy="10431616"/>
            </a:xfrm>
            <a:custGeom>
              <a:avLst/>
              <a:gdLst/>
              <a:ahLst/>
              <a:cxnLst/>
              <a:rect l="l" t="t" r="r" b="b"/>
              <a:pathLst>
                <a:path w="14302208" h="10431616">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txBody>
            <a:bodyPr/>
            <a:lstStyle/>
            <a:p>
              <a:endParaRPr lang="en-US"/>
            </a:p>
          </p:txBody>
        </p:sp>
      </p:grpSp>
      <p:sp>
        <p:nvSpPr>
          <p:cNvPr id="5" name="Freeform 5"/>
          <p:cNvSpPr/>
          <p:nvPr/>
        </p:nvSpPr>
        <p:spPr>
          <a:xfrm rot="-1568932">
            <a:off x="11437677" y="7714166"/>
            <a:ext cx="1144336" cy="1640625"/>
          </a:xfrm>
          <a:custGeom>
            <a:avLst/>
            <a:gdLst/>
            <a:ahLst/>
            <a:cxnLst/>
            <a:rect l="l" t="t" r="r" b="b"/>
            <a:pathLst>
              <a:path w="1144336" h="1640625">
                <a:moveTo>
                  <a:pt x="0" y="0"/>
                </a:moveTo>
                <a:lnTo>
                  <a:pt x="1144337" y="0"/>
                </a:lnTo>
                <a:lnTo>
                  <a:pt x="1144337" y="1640626"/>
                </a:lnTo>
                <a:lnTo>
                  <a:pt x="0" y="16406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6218709">
            <a:off x="16502236" y="502608"/>
            <a:ext cx="1514128" cy="1379233"/>
          </a:xfrm>
          <a:custGeom>
            <a:avLst/>
            <a:gdLst/>
            <a:ahLst/>
            <a:cxnLst/>
            <a:rect l="l" t="t" r="r" b="b"/>
            <a:pathLst>
              <a:path w="1514128" h="1379233">
                <a:moveTo>
                  <a:pt x="0" y="0"/>
                </a:moveTo>
                <a:lnTo>
                  <a:pt x="1514128" y="0"/>
                </a:lnTo>
                <a:lnTo>
                  <a:pt x="1514128" y="1379233"/>
                </a:lnTo>
                <a:lnTo>
                  <a:pt x="0" y="1379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7227454" y="1314019"/>
            <a:ext cx="4581890" cy="1615827"/>
          </a:xfrm>
          <a:prstGeom prst="rect">
            <a:avLst/>
          </a:prstGeom>
        </p:spPr>
        <p:txBody>
          <a:bodyPr lIns="0" tIns="0" rIns="0" bIns="0" rtlCol="0" anchor="t">
            <a:spAutoFit/>
          </a:bodyPr>
          <a:lstStyle/>
          <a:p>
            <a:pPr marL="640127" lvl="1" indent="-320063" algn="l">
              <a:lnSpc>
                <a:spcPts val="4150"/>
              </a:lnSpc>
              <a:buFont typeface="Arial"/>
              <a:buChar char="•"/>
            </a:pPr>
            <a:r>
              <a:rPr lang="en-US" sz="2964" b="1">
                <a:solidFill>
                  <a:srgbClr val="000000"/>
                </a:solidFill>
                <a:latin typeface="Kokila" panose="020B0604020202020204" pitchFamily="34" charset="0"/>
                <a:cs typeface="Kokila" panose="020B0604020202020204" pitchFamily="34" charset="0"/>
              </a:rPr>
              <a:t>सरकारी शिक्षा के लिए अंतरराष्ट्रीय स्तर पर सम्मान की भावना का विकास हुआ</a:t>
            </a:r>
          </a:p>
        </p:txBody>
      </p:sp>
      <p:sp>
        <p:nvSpPr>
          <p:cNvPr id="8" name="TextBox 8"/>
          <p:cNvSpPr txBox="1"/>
          <p:nvPr/>
        </p:nvSpPr>
        <p:spPr>
          <a:xfrm>
            <a:off x="12538566" y="4003454"/>
            <a:ext cx="4069585" cy="1615827"/>
          </a:xfrm>
          <a:prstGeom prst="rect">
            <a:avLst/>
          </a:prstGeom>
        </p:spPr>
        <p:txBody>
          <a:bodyPr lIns="0" tIns="0" rIns="0" bIns="0" rtlCol="0" anchor="t">
            <a:spAutoFit/>
          </a:bodyPr>
          <a:lstStyle/>
          <a:p>
            <a:pPr marL="640127" lvl="1" indent="-320063" algn="l">
              <a:lnSpc>
                <a:spcPts val="4150"/>
              </a:lnSpc>
              <a:buFont typeface="Arial"/>
              <a:buChar char="•"/>
            </a:pPr>
            <a:r>
              <a:rPr lang="hi-IN" sz="2964" b="1">
                <a:solidFill>
                  <a:srgbClr val="000000"/>
                </a:solidFill>
                <a:latin typeface="Kokila" panose="020B0604020202020204" pitchFamily="34" charset="0"/>
                <a:cs typeface="Kokila" panose="020B0604020202020204" pitchFamily="34" charset="0"/>
              </a:rPr>
              <a:t>विद्यार्थियों</a:t>
            </a:r>
            <a:r>
              <a:rPr lang="en-US" sz="2964" b="1">
                <a:solidFill>
                  <a:srgbClr val="000000"/>
                </a:solidFill>
                <a:latin typeface="Kokila" panose="020B0604020202020204" pitchFamily="34" charset="0"/>
                <a:cs typeface="Kokila" panose="020B0604020202020204" pitchFamily="34" charset="0"/>
              </a:rPr>
              <a:t> एवं अध्यापकों के कार्यों को अंतरराष्ट्रीय स्तर पर पहचान प्राप्त हुई</a:t>
            </a:r>
          </a:p>
        </p:txBody>
      </p:sp>
      <p:sp>
        <p:nvSpPr>
          <p:cNvPr id="9" name="TextBox 9"/>
          <p:cNvSpPr txBox="1"/>
          <p:nvPr/>
        </p:nvSpPr>
        <p:spPr>
          <a:xfrm>
            <a:off x="7227454" y="6042932"/>
            <a:ext cx="4837119" cy="2154436"/>
          </a:xfrm>
          <a:prstGeom prst="rect">
            <a:avLst/>
          </a:prstGeom>
        </p:spPr>
        <p:txBody>
          <a:bodyPr lIns="0" tIns="0" rIns="0" bIns="0" rtlCol="0" anchor="t">
            <a:spAutoFit/>
          </a:bodyPr>
          <a:lstStyle/>
          <a:p>
            <a:pPr marL="640127" lvl="1" indent="-320063" algn="l">
              <a:lnSpc>
                <a:spcPts val="4150"/>
              </a:lnSpc>
              <a:buFont typeface="Arial"/>
              <a:buChar char="•"/>
            </a:pPr>
            <a:r>
              <a:rPr lang="en-US" sz="2964" b="1">
                <a:solidFill>
                  <a:srgbClr val="000000"/>
                </a:solidFill>
                <a:latin typeface="Kokila" panose="020B0604020202020204" pitchFamily="34" charset="0"/>
                <a:cs typeface="Kokila" panose="020B0604020202020204" pitchFamily="34" charset="0"/>
              </a:rPr>
              <a:t>बाल पोटली से जुड़े सभी विद्यालयों के </a:t>
            </a:r>
            <a:r>
              <a:rPr lang="hi-IN" sz="2964" b="1">
                <a:solidFill>
                  <a:srgbClr val="000000"/>
                </a:solidFill>
                <a:latin typeface="Kokila" panose="020B0604020202020204" pitchFamily="34" charset="0"/>
                <a:cs typeface="Kokila" panose="020B0604020202020204" pitchFamily="34" charset="0"/>
              </a:rPr>
              <a:t>विद्यार्थियों</a:t>
            </a:r>
            <a:r>
              <a:rPr lang="en-US" sz="2964" b="1">
                <a:solidFill>
                  <a:srgbClr val="000000"/>
                </a:solidFill>
                <a:latin typeface="Kokila" panose="020B0604020202020204" pitchFamily="34" charset="0"/>
                <a:cs typeface="Kokila" panose="020B0604020202020204" pitchFamily="34" charset="0"/>
              </a:rPr>
              <a:t> और अध्यापकों में नवीन ऊर्जा का संचार एवं आत्मविश्वास में वृद्धि हुई</a:t>
            </a:r>
          </a:p>
        </p:txBody>
      </p:sp>
      <p:sp>
        <p:nvSpPr>
          <p:cNvPr id="10" name="TextBox 10"/>
          <p:cNvSpPr txBox="1"/>
          <p:nvPr/>
        </p:nvSpPr>
        <p:spPr>
          <a:xfrm>
            <a:off x="12446351" y="1342594"/>
            <a:ext cx="4254015" cy="1615827"/>
          </a:xfrm>
          <a:prstGeom prst="rect">
            <a:avLst/>
          </a:prstGeom>
        </p:spPr>
        <p:txBody>
          <a:bodyPr lIns="0" tIns="0" rIns="0" bIns="0" rtlCol="0" anchor="t">
            <a:spAutoFit/>
          </a:bodyPr>
          <a:lstStyle/>
          <a:p>
            <a:pPr marL="640127" lvl="1" indent="-320063" algn="l">
              <a:lnSpc>
                <a:spcPts val="4150"/>
              </a:lnSpc>
              <a:buFont typeface="Arial"/>
              <a:buChar char="•"/>
            </a:pPr>
            <a:r>
              <a:rPr lang="hi-IN" sz="2964" b="1">
                <a:solidFill>
                  <a:srgbClr val="000000"/>
                </a:solidFill>
                <a:latin typeface="Kokila" panose="020B0604020202020204" pitchFamily="34" charset="0"/>
                <a:cs typeface="Kokila" panose="020B0604020202020204" pitchFamily="34" charset="0"/>
              </a:rPr>
              <a:t>विद्यार्थियों ,</a:t>
            </a:r>
            <a:r>
              <a:rPr lang="en-US" sz="2964" b="1">
                <a:solidFill>
                  <a:srgbClr val="000000"/>
                </a:solidFill>
                <a:latin typeface="Kokila" panose="020B0604020202020204" pitchFamily="34" charset="0"/>
                <a:cs typeface="Kokila" panose="020B0604020202020204" pitchFamily="34" charset="0"/>
              </a:rPr>
              <a:t>अभिभावकों एवं अध्यापकों में परस्पर सहयोग एवं विश्वास की भावना में वृद्धि हुई</a:t>
            </a:r>
          </a:p>
        </p:txBody>
      </p:sp>
      <p:sp>
        <p:nvSpPr>
          <p:cNvPr id="11" name="TextBox 11"/>
          <p:cNvSpPr txBox="1"/>
          <p:nvPr/>
        </p:nvSpPr>
        <p:spPr>
          <a:xfrm>
            <a:off x="7227454" y="3416538"/>
            <a:ext cx="4570416" cy="1615827"/>
          </a:xfrm>
          <a:prstGeom prst="rect">
            <a:avLst/>
          </a:prstGeom>
        </p:spPr>
        <p:txBody>
          <a:bodyPr lIns="0" tIns="0" rIns="0" bIns="0" rtlCol="0" anchor="t">
            <a:spAutoFit/>
          </a:bodyPr>
          <a:lstStyle/>
          <a:p>
            <a:pPr marL="640127" lvl="1" indent="-320063" algn="l">
              <a:lnSpc>
                <a:spcPts val="4150"/>
              </a:lnSpc>
              <a:buFont typeface="Arial"/>
              <a:buChar char="•"/>
            </a:pPr>
            <a:r>
              <a:rPr lang="hi-IN" sz="2964" b="1">
                <a:solidFill>
                  <a:srgbClr val="000000"/>
                </a:solidFill>
                <a:latin typeface="Kokila" panose="020B0604020202020204" pitchFamily="34" charset="0"/>
                <a:cs typeface="Kokila" panose="020B0604020202020204" pitchFamily="34" charset="0"/>
              </a:rPr>
              <a:t>विद्यार्थियों</a:t>
            </a:r>
            <a:r>
              <a:rPr lang="en-US" sz="2964" b="1">
                <a:solidFill>
                  <a:srgbClr val="000000"/>
                </a:solidFill>
                <a:latin typeface="Kokila" panose="020B0604020202020204" pitchFamily="34" charset="0"/>
                <a:cs typeface="Kokila" panose="020B0604020202020204" pitchFamily="34" charset="0"/>
              </a:rPr>
              <a:t>और अध्यापकों के रचनात्मक, कलात्मक एवं तकनीकी कौशल का विकास  हुआ</a:t>
            </a:r>
          </a:p>
        </p:txBody>
      </p:sp>
      <p:sp>
        <p:nvSpPr>
          <p:cNvPr id="12" name="TextBox 12"/>
          <p:cNvSpPr txBox="1"/>
          <p:nvPr/>
        </p:nvSpPr>
        <p:spPr>
          <a:xfrm>
            <a:off x="12538566" y="6137945"/>
            <a:ext cx="4345002" cy="1615827"/>
          </a:xfrm>
          <a:prstGeom prst="rect">
            <a:avLst/>
          </a:prstGeom>
        </p:spPr>
        <p:txBody>
          <a:bodyPr lIns="0" tIns="0" rIns="0" bIns="0" rtlCol="0" anchor="t">
            <a:spAutoFit/>
          </a:bodyPr>
          <a:lstStyle/>
          <a:p>
            <a:pPr marL="640127" lvl="1" indent="-320063" algn="l">
              <a:lnSpc>
                <a:spcPts val="4150"/>
              </a:lnSpc>
              <a:buFont typeface="Arial"/>
              <a:buChar char="•"/>
            </a:pPr>
            <a:r>
              <a:rPr lang="hi-IN" sz="2964" b="1">
                <a:solidFill>
                  <a:srgbClr val="000000"/>
                </a:solidFill>
                <a:latin typeface="Kokila" panose="020B0604020202020204" pitchFamily="34" charset="0"/>
                <a:cs typeface="Kokila" panose="020B0604020202020204" pitchFamily="34" charset="0"/>
              </a:rPr>
              <a:t>विद्यार्थियों</a:t>
            </a:r>
            <a:r>
              <a:rPr lang="en-US" sz="2964" b="1">
                <a:solidFill>
                  <a:srgbClr val="000000"/>
                </a:solidFill>
                <a:latin typeface="Kokila" panose="020B0604020202020204" pitchFamily="34" charset="0"/>
                <a:cs typeface="Kokila" panose="020B0604020202020204" pitchFamily="34" charset="0"/>
              </a:rPr>
              <a:t> के पद्य पठन कौशल एवं बौद्धिक स्तर में वृद्धि हुई जिससे उनके शैक्षिक उन्नयन में वृद्धि हुई</a:t>
            </a:r>
          </a:p>
        </p:txBody>
      </p:sp>
      <p:grpSp>
        <p:nvGrpSpPr>
          <p:cNvPr id="13" name="Group 13"/>
          <p:cNvGrpSpPr/>
          <p:nvPr/>
        </p:nvGrpSpPr>
        <p:grpSpPr>
          <a:xfrm>
            <a:off x="-49133" y="364943"/>
            <a:ext cx="7628315" cy="9557115"/>
            <a:chOff x="0" y="0"/>
            <a:chExt cx="10171087" cy="12742820"/>
          </a:xfrm>
          <a:scene3d>
            <a:camera prst="orthographicFront">
              <a:rot lat="0" lon="0" rev="0"/>
            </a:camera>
            <a:lightRig rig="balanced" dir="t">
              <a:rot lat="0" lon="0" rev="8700000"/>
            </a:lightRig>
          </a:scene3d>
        </p:grpSpPr>
        <p:sp>
          <p:nvSpPr>
            <p:cNvPr id="14" name="Freeform 14"/>
            <p:cNvSpPr/>
            <p:nvPr/>
          </p:nvSpPr>
          <p:spPr>
            <a:xfrm>
              <a:off x="0" y="0"/>
              <a:ext cx="10171087" cy="12742820"/>
            </a:xfrm>
            <a:custGeom>
              <a:avLst/>
              <a:gdLst/>
              <a:ahLst/>
              <a:cxnLst/>
              <a:rect l="l" t="t" r="r" b="b"/>
              <a:pathLst>
                <a:path w="10171087" h="12742820">
                  <a:moveTo>
                    <a:pt x="0" y="0"/>
                  </a:moveTo>
                  <a:lnTo>
                    <a:pt x="10171087" y="0"/>
                  </a:lnTo>
                  <a:lnTo>
                    <a:pt x="10171087" y="12742820"/>
                  </a:lnTo>
                  <a:lnTo>
                    <a:pt x="0" y="12742820"/>
                  </a:lnTo>
                  <a:lnTo>
                    <a:pt x="0" y="0"/>
                  </a:lnTo>
                  <a:close/>
                </a:path>
              </a:pathLst>
            </a:custGeom>
            <a:blipFill>
              <a:blip r:embed="rId6">
                <a:extLst>
                  <a:ext uri="{96DAC541-7B7A-43D3-8B79-37D633B846F1}">
                    <asvg:svgBlip xmlns:asvg="http://schemas.microsoft.com/office/drawing/2016/SVG/main" r:embed="rId7"/>
                  </a:ext>
                </a:extLst>
              </a:blip>
              <a:stretch>
                <a:fillRect/>
              </a:stretch>
            </a:blipFill>
            <a:ln>
              <a:noFill/>
            </a:ln>
            <a:effectLst>
              <a:outerShdw blurRad="44450" dist="27940" dir="5400000" algn="ctr">
                <a:srgbClr val="000000">
                  <a:alpha val="32000"/>
                </a:srgbClr>
              </a:outerShdw>
            </a:effectLst>
            <a:sp3d>
              <a:bevelT w="190500" h="38100"/>
            </a:sp3d>
          </p:spPr>
          <p:txBody>
            <a:bodyPr/>
            <a:lstStyle/>
            <a:p>
              <a:endParaRPr lang="en-US"/>
            </a:p>
          </p:txBody>
        </p:sp>
        <p:grpSp>
          <p:nvGrpSpPr>
            <p:cNvPr id="15" name="Group 15"/>
            <p:cNvGrpSpPr/>
            <p:nvPr/>
          </p:nvGrpSpPr>
          <p:grpSpPr>
            <a:xfrm rot="-459967">
              <a:off x="2401099" y="4857890"/>
              <a:ext cx="6199160" cy="6199135"/>
              <a:chOff x="0" y="0"/>
              <a:chExt cx="6350025" cy="6350000"/>
            </a:xfrm>
          </p:grpSpPr>
          <p:sp>
            <p:nvSpPr>
              <p:cNvPr id="16" name="Freeform 16"/>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8"/>
                <a:stretch>
                  <a:fillRect t="-38786" b="-38786"/>
                </a:stretch>
              </a:blipFill>
              <a:ln>
                <a:noFill/>
              </a:ln>
              <a:effectLst>
                <a:outerShdw blurRad="44450" dist="27940" dir="5400000" algn="ctr">
                  <a:srgbClr val="000000">
                    <a:alpha val="32000"/>
                  </a:srgbClr>
                </a:outerShdw>
              </a:effectLst>
              <a:sp3d>
                <a:bevelT w="190500" h="38100"/>
              </a:sp3d>
            </p:spPr>
            <p:txBody>
              <a:bodyPr/>
              <a:lstStyle/>
              <a:p>
                <a:endParaRPr lang="en-US"/>
              </a:p>
            </p:txBody>
          </p:sp>
        </p:grpSp>
        <p:sp>
          <p:nvSpPr>
            <p:cNvPr id="17" name="TextBox 17"/>
            <p:cNvSpPr txBox="1"/>
            <p:nvPr/>
          </p:nvSpPr>
          <p:spPr>
            <a:xfrm rot="21164202">
              <a:off x="3613836" y="3988504"/>
              <a:ext cx="2595315" cy="828432"/>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l">
                <a:lnSpc>
                  <a:spcPts val="4331"/>
                </a:lnSpc>
              </a:pPr>
              <a:r>
                <a:rPr lang="en-US" sz="5400" b="1">
                  <a:solidFill>
                    <a:srgbClr val="000000"/>
                  </a:solidFill>
                  <a:latin typeface="Kokila" panose="020B0604020202020204" pitchFamily="34" charset="0"/>
                  <a:cs typeface="Kokila" panose="020B0604020202020204" pitchFamily="34" charset="0"/>
                </a:rPr>
                <a:t>का प्रभाव</a:t>
              </a:r>
            </a:p>
          </p:txBody>
        </p:sp>
        <p:sp>
          <p:nvSpPr>
            <p:cNvPr id="18" name="TextBox 18"/>
            <p:cNvSpPr txBox="1"/>
            <p:nvPr/>
          </p:nvSpPr>
          <p:spPr>
            <a:xfrm rot="-441333">
              <a:off x="2034000" y="2617775"/>
              <a:ext cx="6106570" cy="1469008"/>
            </a:xfrm>
            <a:prstGeom prst="rect">
              <a:avLst/>
            </a:prstGeom>
            <a:ln>
              <a:noFill/>
            </a:ln>
            <a:effectLst>
              <a:outerShdw blurRad="44450" dist="27940" dir="5400000" algn="ctr">
                <a:srgbClr val="000000">
                  <a:alpha val="32000"/>
                </a:srgbClr>
              </a:outerShdw>
            </a:effectLst>
            <a:sp3d>
              <a:bevelT w="190500" h="38100"/>
            </a:sp3d>
          </p:spPr>
          <p:txBody>
            <a:bodyPr lIns="0" tIns="0" rIns="0" bIns="0" rtlCol="0" anchor="t">
              <a:spAutoFit/>
            </a:bodyPr>
            <a:lstStyle/>
            <a:p>
              <a:pPr algn="l">
                <a:lnSpc>
                  <a:spcPts val="8435"/>
                </a:lnSpc>
              </a:pPr>
              <a:r>
                <a:rPr lang="en-US" sz="7399" b="1">
                  <a:solidFill>
                    <a:srgbClr val="000000"/>
                  </a:solidFill>
                  <a:latin typeface="Kokila" panose="020B0604020202020204" pitchFamily="34" charset="0"/>
                  <a:cs typeface="Kokila" panose="020B0604020202020204" pitchFamily="34" charset="0"/>
                </a:rPr>
                <a:t>बाल पोटली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grpSp>
        <p:nvGrpSpPr>
          <p:cNvPr id="2" name="Group 2"/>
          <p:cNvGrpSpPr/>
          <p:nvPr/>
        </p:nvGrpSpPr>
        <p:grpSpPr>
          <a:xfrm>
            <a:off x="88509" y="88395"/>
            <a:ext cx="10184038" cy="4474754"/>
            <a:chOff x="0" y="0"/>
            <a:chExt cx="13578718" cy="5966339"/>
          </a:xfrm>
        </p:grpSpPr>
        <p:sp>
          <p:nvSpPr>
            <p:cNvPr id="3" name="Freeform 3"/>
            <p:cNvSpPr/>
            <p:nvPr/>
          </p:nvSpPr>
          <p:spPr>
            <a:xfrm>
              <a:off x="645841" y="1052082"/>
              <a:ext cx="12932877" cy="4138521"/>
            </a:xfrm>
            <a:custGeom>
              <a:avLst/>
              <a:gdLst/>
              <a:ahLst/>
              <a:cxnLst/>
              <a:rect l="l" t="t" r="r" b="b"/>
              <a:pathLst>
                <a:path w="12932877" h="4138521">
                  <a:moveTo>
                    <a:pt x="0" y="0"/>
                  </a:moveTo>
                  <a:lnTo>
                    <a:pt x="12932877" y="0"/>
                  </a:lnTo>
                  <a:lnTo>
                    <a:pt x="12932877" y="4138521"/>
                  </a:lnTo>
                  <a:lnTo>
                    <a:pt x="0" y="41385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p:nvPr/>
          </p:nvSpPr>
          <p:spPr>
            <a:xfrm rot="-166726">
              <a:off x="1961535" y="1551158"/>
              <a:ext cx="9584055" cy="4185292"/>
            </a:xfrm>
            <a:prstGeom prst="rect">
              <a:avLst/>
            </a:prstGeom>
          </p:spPr>
          <p:txBody>
            <a:bodyPr lIns="0" tIns="0" rIns="0" bIns="0" rtlCol="0" anchor="t">
              <a:spAutoFit/>
            </a:bodyPr>
            <a:lstStyle/>
            <a:p>
              <a:pPr algn="ctr">
                <a:lnSpc>
                  <a:spcPts val="8450"/>
                </a:lnSpc>
              </a:pPr>
              <a:r>
                <a:rPr lang="en-US" sz="6036" b="1" spc="235">
                  <a:solidFill>
                    <a:srgbClr val="000000"/>
                  </a:solidFill>
                  <a:latin typeface="Kokila" panose="020B0604020202020204" pitchFamily="34" charset="0"/>
                  <a:cs typeface="Kokila" panose="020B0604020202020204" pitchFamily="34" charset="0"/>
                </a:rPr>
                <a:t>नवाचार के विषय में विचार/सुझाव</a:t>
              </a:r>
            </a:p>
            <a:p>
              <a:pPr algn="ctr">
                <a:lnSpc>
                  <a:spcPts val="8450"/>
                </a:lnSpc>
                <a:spcBef>
                  <a:spcPct val="0"/>
                </a:spcBef>
              </a:pPr>
              <a:endParaRPr lang="en-US" sz="6036" spc="235">
                <a:solidFill>
                  <a:srgbClr val="000000"/>
                </a:solidFill>
                <a:latin typeface="Krabuler"/>
                <a:cs typeface="Krabuler"/>
              </a:endParaRPr>
            </a:p>
          </p:txBody>
        </p:sp>
        <p:sp>
          <p:nvSpPr>
            <p:cNvPr id="5" name="Freeform 5"/>
            <p:cNvSpPr/>
            <p:nvPr/>
          </p:nvSpPr>
          <p:spPr>
            <a:xfrm>
              <a:off x="8373161" y="3525105"/>
              <a:ext cx="3606393" cy="1665498"/>
            </a:xfrm>
            <a:custGeom>
              <a:avLst/>
              <a:gdLst/>
              <a:ahLst/>
              <a:cxnLst/>
              <a:rect l="l" t="t" r="r" b="b"/>
              <a:pathLst>
                <a:path w="3606393" h="1665498">
                  <a:moveTo>
                    <a:pt x="0" y="0"/>
                  </a:moveTo>
                  <a:lnTo>
                    <a:pt x="3606393" y="0"/>
                  </a:lnTo>
                  <a:lnTo>
                    <a:pt x="3606393" y="1665498"/>
                  </a:lnTo>
                  <a:lnTo>
                    <a:pt x="0" y="16654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491967">
              <a:off x="178889" y="199240"/>
              <a:ext cx="2989170" cy="2722863"/>
            </a:xfrm>
            <a:custGeom>
              <a:avLst/>
              <a:gdLst/>
              <a:ahLst/>
              <a:cxnLst/>
              <a:rect l="l" t="t" r="r" b="b"/>
              <a:pathLst>
                <a:path w="2989170" h="2722863">
                  <a:moveTo>
                    <a:pt x="0" y="0"/>
                  </a:moveTo>
                  <a:lnTo>
                    <a:pt x="2989170" y="0"/>
                  </a:lnTo>
                  <a:lnTo>
                    <a:pt x="2989170" y="2722863"/>
                  </a:lnTo>
                  <a:lnTo>
                    <a:pt x="0" y="27228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7" name="Freeform 7"/>
          <p:cNvSpPr/>
          <p:nvPr/>
        </p:nvSpPr>
        <p:spPr>
          <a:xfrm rot="-1568932">
            <a:off x="16147650" y="7825669"/>
            <a:ext cx="1447775" cy="2075662"/>
          </a:xfrm>
          <a:custGeom>
            <a:avLst/>
            <a:gdLst/>
            <a:ahLst/>
            <a:cxnLst/>
            <a:rect l="l" t="t" r="r" b="b"/>
            <a:pathLst>
              <a:path w="1447775" h="2075662">
                <a:moveTo>
                  <a:pt x="0" y="0"/>
                </a:moveTo>
                <a:lnTo>
                  <a:pt x="1447775" y="0"/>
                </a:lnTo>
                <a:lnTo>
                  <a:pt x="1447775" y="2075662"/>
                </a:lnTo>
                <a:lnTo>
                  <a:pt x="0" y="20756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a:off x="10538197" y="0"/>
            <a:ext cx="10083238" cy="1393320"/>
          </a:xfrm>
          <a:custGeom>
            <a:avLst/>
            <a:gdLst/>
            <a:ahLst/>
            <a:cxnLst/>
            <a:rect l="l" t="t" r="r" b="b"/>
            <a:pathLst>
              <a:path w="10083238" h="1393320">
                <a:moveTo>
                  <a:pt x="0" y="0"/>
                </a:moveTo>
                <a:lnTo>
                  <a:pt x="10083238" y="0"/>
                </a:lnTo>
                <a:lnTo>
                  <a:pt x="10083238" y="1393320"/>
                </a:lnTo>
                <a:lnTo>
                  <a:pt x="0" y="13933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10800000">
            <a:off x="-4098675" y="8905418"/>
            <a:ext cx="9279203" cy="2078243"/>
          </a:xfrm>
          <a:custGeom>
            <a:avLst/>
            <a:gdLst/>
            <a:ahLst/>
            <a:cxnLst/>
            <a:rect l="l" t="t" r="r" b="b"/>
            <a:pathLst>
              <a:path w="9279203" h="2078243">
                <a:moveTo>
                  <a:pt x="0" y="0"/>
                </a:moveTo>
                <a:lnTo>
                  <a:pt x="9279203" y="0"/>
                </a:lnTo>
                <a:lnTo>
                  <a:pt x="9279203" y="2078242"/>
                </a:lnTo>
                <a:lnTo>
                  <a:pt x="0" y="2078242"/>
                </a:lnTo>
                <a:lnTo>
                  <a:pt x="0" y="0"/>
                </a:lnTo>
                <a:close/>
              </a:path>
            </a:pathLst>
          </a:custGeom>
          <a:blipFill>
            <a:blip r:embed="rId10">
              <a:extLst>
                <a:ext uri="{96DAC541-7B7A-43D3-8B79-37D633B846F1}">
                  <asvg:svgBlip xmlns:asvg="http://schemas.microsoft.com/office/drawing/2016/SVG/main" r:embed="rId11"/>
                </a:ext>
              </a:extLst>
            </a:blip>
            <a:stretch>
              <a:fillRect l="-62081"/>
            </a:stretch>
          </a:blipFill>
        </p:spPr>
        <p:txBody>
          <a:bodyPr/>
          <a:lstStyle/>
          <a:p>
            <a:endParaRPr lang="en-US"/>
          </a:p>
        </p:txBody>
      </p:sp>
      <p:sp>
        <p:nvSpPr>
          <p:cNvPr id="10" name="Freeform 10"/>
          <p:cNvSpPr/>
          <p:nvPr/>
        </p:nvSpPr>
        <p:spPr>
          <a:xfrm rot="-6711147" flipV="1">
            <a:off x="9909228" y="3586028"/>
            <a:ext cx="1529245" cy="3114945"/>
          </a:xfrm>
          <a:custGeom>
            <a:avLst/>
            <a:gdLst/>
            <a:ahLst/>
            <a:cxnLst/>
            <a:rect l="l" t="t" r="r" b="b"/>
            <a:pathLst>
              <a:path w="1529245" h="3114945">
                <a:moveTo>
                  <a:pt x="0" y="3114944"/>
                </a:moveTo>
                <a:lnTo>
                  <a:pt x="1529246" y="3114944"/>
                </a:lnTo>
                <a:lnTo>
                  <a:pt x="1529246" y="0"/>
                </a:lnTo>
                <a:lnTo>
                  <a:pt x="0" y="0"/>
                </a:lnTo>
                <a:lnTo>
                  <a:pt x="0" y="3114944"/>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2387146" flipV="1">
            <a:off x="4177082" y="8266169"/>
            <a:ext cx="1703893" cy="520462"/>
          </a:xfrm>
          <a:custGeom>
            <a:avLst/>
            <a:gdLst/>
            <a:ahLst/>
            <a:cxnLst/>
            <a:rect l="l" t="t" r="r" b="b"/>
            <a:pathLst>
              <a:path w="1703893" h="520462">
                <a:moveTo>
                  <a:pt x="0" y="520462"/>
                </a:moveTo>
                <a:lnTo>
                  <a:pt x="1703893" y="520462"/>
                </a:lnTo>
                <a:lnTo>
                  <a:pt x="1703893" y="0"/>
                </a:lnTo>
                <a:lnTo>
                  <a:pt x="0" y="0"/>
                </a:lnTo>
                <a:lnTo>
                  <a:pt x="0" y="520462"/>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TextBox 12"/>
          <p:cNvSpPr txBox="1"/>
          <p:nvPr/>
        </p:nvSpPr>
        <p:spPr>
          <a:xfrm>
            <a:off x="6163066" y="6686462"/>
            <a:ext cx="5817336" cy="3667671"/>
          </a:xfrm>
          <a:prstGeom prst="rect">
            <a:avLst/>
          </a:prstGeom>
        </p:spPr>
        <p:txBody>
          <a:bodyPr lIns="0" tIns="0" rIns="0" bIns="0" rtlCol="0" anchor="t">
            <a:spAutoFit/>
          </a:bodyPr>
          <a:lstStyle/>
          <a:p>
            <a:pPr algn="just">
              <a:lnSpc>
                <a:spcPts val="2622"/>
              </a:lnSpc>
            </a:pPr>
            <a:r>
              <a:rPr lang="en-US" sz="3600" b="1">
                <a:solidFill>
                  <a:srgbClr val="000000"/>
                </a:solidFill>
                <a:latin typeface="Kokila" panose="020B0604020202020204" pitchFamily="34" charset="0"/>
                <a:cs typeface="Kokila" panose="020B0604020202020204" pitchFamily="34" charset="0"/>
              </a:rPr>
              <a:t>सभी जानते हैं कि शिक्षा के तीन मूल स्तंभ शिक्षक, विद्यार्थी एवं अभिभावक होते हैं। यदि शिक्षक और विद्यार्थी मिलकर 'बाल पोटली' जैसे उदारहण समाज के सामने रखते हैं तो निश्चित ही अभिभावकों के आत्मसम्मान और आत्मविश्वास में वृद्धि होती है और वह सरकारी शिक्षा के प्रति अधिक आस्थावान होकर अपना सर्वोत्तम सहयोग कर विद्यालय को समाज में स्थापित करने में अपना संपूर्ण योगदान देते हैं।</a:t>
            </a:r>
          </a:p>
          <a:p>
            <a:pPr algn="just">
              <a:lnSpc>
                <a:spcPts val="2622"/>
              </a:lnSpc>
            </a:pPr>
            <a:endParaRPr lang="en-US" sz="2300">
              <a:solidFill>
                <a:srgbClr val="000000"/>
              </a:solidFill>
              <a:latin typeface="Handy Casual Bold"/>
              <a:cs typeface="Handy Casual Bold"/>
            </a:endParaRPr>
          </a:p>
        </p:txBody>
      </p:sp>
      <p:sp>
        <p:nvSpPr>
          <p:cNvPr id="13" name="TextBox 13"/>
          <p:cNvSpPr txBox="1"/>
          <p:nvPr/>
        </p:nvSpPr>
        <p:spPr>
          <a:xfrm>
            <a:off x="163535" y="4572674"/>
            <a:ext cx="5817336" cy="3667671"/>
          </a:xfrm>
          <a:prstGeom prst="rect">
            <a:avLst/>
          </a:prstGeom>
        </p:spPr>
        <p:txBody>
          <a:bodyPr lIns="0" tIns="0" rIns="0" bIns="0" rtlCol="0" anchor="t">
            <a:spAutoFit/>
          </a:bodyPr>
          <a:lstStyle/>
          <a:p>
            <a:pPr algn="just">
              <a:lnSpc>
                <a:spcPts val="2622"/>
              </a:lnSpc>
            </a:pPr>
            <a:r>
              <a:rPr lang="en-US" sz="2800" b="1">
                <a:solidFill>
                  <a:srgbClr val="000000"/>
                </a:solidFill>
                <a:latin typeface="Kokila" panose="020B0604020202020204" pitchFamily="34" charset="0"/>
                <a:cs typeface="Kokila" panose="020B0604020202020204" pitchFamily="34" charset="0"/>
              </a:rPr>
              <a:t>'बाल पोटली' नामक नवाचार को संकलित करने, संपादन करने एवं सबसे ऑनलाइन जुड़े रहकर इसके प्रभावों को जानने के पश्चात मुझे ज्ञात हुआ कि प्रत्येक विद्यालय अथवा जिला स्तर पर इस तरह का संकलन वर्ष में एक बार निकलने पर हम सरकारी विद्यालय के छात्रों, अभिभावकों एवं अध्यापकों को सरकारी शिक्षा के प्रति स्वप्रेरित कर सकते हैं एवं शैक्षिक उन्नयन के उच्चतम स्तर को प्राप्त कर समाज में सरकारी शिक्षा के प्रति पुनः सम्मान की उस भावना को जागृत कर सकते हैं जो बीते दिनों की बात कभी हो चले थे।</a:t>
            </a:r>
          </a:p>
          <a:p>
            <a:pPr algn="just">
              <a:lnSpc>
                <a:spcPts val="2622"/>
              </a:lnSpc>
            </a:pPr>
            <a:endParaRPr lang="en-US" sz="2300">
              <a:solidFill>
                <a:srgbClr val="000000"/>
              </a:solidFill>
              <a:latin typeface="Handy Casual Bold"/>
              <a:cs typeface="Handy Casual Bold"/>
            </a:endParaRPr>
          </a:p>
        </p:txBody>
      </p:sp>
      <p:sp>
        <p:nvSpPr>
          <p:cNvPr id="14" name="TextBox 14"/>
          <p:cNvSpPr txBox="1"/>
          <p:nvPr/>
        </p:nvSpPr>
        <p:spPr>
          <a:xfrm>
            <a:off x="12161377" y="2953424"/>
            <a:ext cx="5817336" cy="4667945"/>
          </a:xfrm>
          <a:prstGeom prst="rect">
            <a:avLst/>
          </a:prstGeom>
        </p:spPr>
        <p:txBody>
          <a:bodyPr lIns="0" tIns="0" rIns="0" bIns="0" rtlCol="0" anchor="t">
            <a:spAutoFit/>
          </a:bodyPr>
          <a:lstStyle/>
          <a:p>
            <a:pPr algn="just">
              <a:lnSpc>
                <a:spcPts val="2622"/>
              </a:lnSpc>
            </a:pPr>
            <a:r>
              <a:rPr lang="en-US" sz="2800" b="1">
                <a:solidFill>
                  <a:srgbClr val="000000"/>
                </a:solidFill>
                <a:latin typeface="Kokila" panose="020B0604020202020204" pitchFamily="34" charset="0"/>
                <a:cs typeface="Kokila" panose="020B0604020202020204" pitchFamily="34" charset="0"/>
              </a:rPr>
              <a:t>सरकारी विद्यालयों में शिक्षा का स्तर प्राइवेट विद्यालयों में दी जाने वाली शिक्षा के स्तर से कहीं अधिक है परंतु हमें अपने शैक्षिक स्तर के प्रचार प्रसार के उतने अधिक अवसर प्राप्त नहीं हो पाते जितने प्राइवेट विद्यालयों के पास होते हैं, बड़े-बड़े होर्डिंग और बड़ी-बड़ी कार्यशालाएं तो हम आयोजित नहीं कर पाते परंतु अपने छोटे-छोटे नवाचारों के द्वारा विद्यार्थियों और उनके अभिभावकों को विद्यालय के साथ जोड़कर उनके द्वारा समाज में की गई सरकारी शिक्षा की मौखिक पब्लिसिटी और उनके कार्यों को राष्ट्रीय और अंतरराष्ट्रीय पटल पर प्रस्तुत कर हम सरकारी विद्यालयों को समाज में बहुत अच्छे से स्थापित कर सकते हैं और छात्रों को बेहतर जीवन जीने योग्य नागरिक बना सकते हैं</a:t>
            </a:r>
            <a:r>
              <a:rPr lang="en-US" sz="2300">
                <a:solidFill>
                  <a:srgbClr val="000000"/>
                </a:solidFill>
                <a:latin typeface="Handy Casual Bold"/>
                <a:cs typeface="Handy Casual Bold"/>
              </a:rPr>
              <a:t>।</a:t>
            </a:r>
          </a:p>
          <a:p>
            <a:pPr algn="just">
              <a:lnSpc>
                <a:spcPts val="2622"/>
              </a:lnSpc>
            </a:pPr>
            <a:endParaRPr lang="en-US" sz="2300">
              <a:solidFill>
                <a:srgbClr val="000000"/>
              </a:solidFill>
              <a:latin typeface="Handy Casual Bold"/>
              <a:cs typeface="Handy Casual Bold"/>
            </a:endParaRPr>
          </a:p>
          <a:p>
            <a:pPr algn="just">
              <a:lnSpc>
                <a:spcPts val="2622"/>
              </a:lnSpc>
            </a:pPr>
            <a:endParaRPr lang="en-US" sz="2300">
              <a:solidFill>
                <a:srgbClr val="000000"/>
              </a:solidFill>
              <a:latin typeface="Handy Casual Bold"/>
              <a:cs typeface="Handy Casual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1"/>
        </a:solidFill>
        <a:effectLst/>
      </p:bgPr>
    </p:bg>
    <p:spTree>
      <p:nvGrpSpPr>
        <p:cNvPr id="1" name=""/>
        <p:cNvGrpSpPr/>
        <p:nvPr/>
      </p:nvGrpSpPr>
      <p:grpSpPr>
        <a:xfrm>
          <a:off x="0" y="0"/>
          <a:ext cx="0" cy="0"/>
          <a:chOff x="0" y="0"/>
          <a:chExt cx="0" cy="0"/>
        </a:xfrm>
      </p:grpSpPr>
      <p:sp>
        <p:nvSpPr>
          <p:cNvPr id="2" name="Freeform 2"/>
          <p:cNvSpPr/>
          <p:nvPr/>
        </p:nvSpPr>
        <p:spPr>
          <a:xfrm rot="-10800000" flipH="1">
            <a:off x="9223231" y="8895219"/>
            <a:ext cx="11552272" cy="1596314"/>
          </a:xfrm>
          <a:custGeom>
            <a:avLst/>
            <a:gdLst/>
            <a:ahLst/>
            <a:cxnLst/>
            <a:rect l="l" t="t" r="r" b="b"/>
            <a:pathLst>
              <a:path w="11552272" h="1596314">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2649686" y="-149539"/>
            <a:ext cx="11546413" cy="1595504"/>
          </a:xfrm>
          <a:custGeom>
            <a:avLst/>
            <a:gdLst/>
            <a:ahLst/>
            <a:cxnLst/>
            <a:rect l="l" t="t" r="r" b="b"/>
            <a:pathLst>
              <a:path w="11546413" h="1595504">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3143185" y="4610100"/>
            <a:ext cx="8865415" cy="4742319"/>
          </a:xfrm>
          <a:custGeom>
            <a:avLst/>
            <a:gdLst/>
            <a:ahLst/>
            <a:cxnLst/>
            <a:rect l="l" t="t" r="r" b="b"/>
            <a:pathLst>
              <a:path w="14770690" h="6739574">
                <a:moveTo>
                  <a:pt x="0" y="0"/>
                </a:moveTo>
                <a:lnTo>
                  <a:pt x="14770690" y="0"/>
                </a:lnTo>
                <a:lnTo>
                  <a:pt x="14770690" y="6739574"/>
                </a:lnTo>
                <a:lnTo>
                  <a:pt x="0" y="6739574"/>
                </a:lnTo>
                <a:lnTo>
                  <a:pt x="0" y="0"/>
                </a:lnTo>
                <a:close/>
              </a:path>
            </a:pathLst>
          </a:custGeom>
          <a:blipFill>
            <a:blip r:embed="rId4"/>
            <a:stretch>
              <a:fillRect t="-35941" b="-28339"/>
            </a:stretch>
          </a:blipFill>
        </p:spPr>
        <p:txBody>
          <a:bodyPr/>
          <a:lstStyle/>
          <a:p>
            <a:endParaRPr lang="en-US"/>
          </a:p>
        </p:txBody>
      </p:sp>
      <p:sp>
        <p:nvSpPr>
          <p:cNvPr id="5" name="Freeform 5"/>
          <p:cNvSpPr/>
          <p:nvPr/>
        </p:nvSpPr>
        <p:spPr>
          <a:xfrm>
            <a:off x="300576" y="874201"/>
            <a:ext cx="1564952" cy="1425529"/>
          </a:xfrm>
          <a:custGeom>
            <a:avLst/>
            <a:gdLst/>
            <a:ahLst/>
            <a:cxnLst/>
            <a:rect l="l" t="t" r="r" b="b"/>
            <a:pathLst>
              <a:path w="1564952" h="1425529">
                <a:moveTo>
                  <a:pt x="0" y="0"/>
                </a:moveTo>
                <a:lnTo>
                  <a:pt x="1564952" y="0"/>
                </a:lnTo>
                <a:lnTo>
                  <a:pt x="1564952" y="1425529"/>
                </a:lnTo>
                <a:lnTo>
                  <a:pt x="0" y="14255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472378">
            <a:off x="15990616" y="6047181"/>
            <a:ext cx="1480813" cy="2123030"/>
          </a:xfrm>
          <a:custGeom>
            <a:avLst/>
            <a:gdLst/>
            <a:ahLst/>
            <a:cxnLst/>
            <a:rect l="l" t="t" r="r" b="b"/>
            <a:pathLst>
              <a:path w="1480813" h="2123030">
                <a:moveTo>
                  <a:pt x="0" y="0"/>
                </a:moveTo>
                <a:lnTo>
                  <a:pt x="1480814" y="0"/>
                </a:lnTo>
                <a:lnTo>
                  <a:pt x="1480814" y="2123030"/>
                </a:lnTo>
                <a:lnTo>
                  <a:pt x="0" y="21230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TextBox 7"/>
          <p:cNvSpPr txBox="1"/>
          <p:nvPr/>
        </p:nvSpPr>
        <p:spPr>
          <a:xfrm>
            <a:off x="4413209" y="1866900"/>
            <a:ext cx="6325366" cy="2089803"/>
          </a:xfrm>
          <a:prstGeom prst="rect">
            <a:avLst/>
          </a:prstGeom>
        </p:spPr>
        <p:txBody>
          <a:bodyPr lIns="0" tIns="0" rIns="0" bIns="0" rtlCol="0" anchor="t">
            <a:spAutoFit/>
          </a:bodyPr>
          <a:lstStyle/>
          <a:p>
            <a:pPr algn="ctr">
              <a:lnSpc>
                <a:spcPts val="16171"/>
              </a:lnSpc>
            </a:pPr>
            <a:r>
              <a:rPr lang="en-US" sz="13821" b="1" spc="304">
                <a:latin typeface="Kokila" panose="020B0604020202020204" pitchFamily="34" charset="0"/>
                <a:cs typeface="Kokila" panose="020B0604020202020204" pitchFamily="34" charset="0"/>
              </a:rPr>
              <a:t>धन्यवाद</a:t>
            </a:r>
          </a:p>
        </p:txBody>
      </p:sp>
      <p:sp>
        <p:nvSpPr>
          <p:cNvPr id="8" name="Freeform 8"/>
          <p:cNvSpPr/>
          <p:nvPr/>
        </p:nvSpPr>
        <p:spPr>
          <a:xfrm rot="472378">
            <a:off x="1424110" y="8949718"/>
            <a:ext cx="882837" cy="1265716"/>
          </a:xfrm>
          <a:custGeom>
            <a:avLst/>
            <a:gdLst/>
            <a:ahLst/>
            <a:cxnLst/>
            <a:rect l="l" t="t" r="r" b="b"/>
            <a:pathLst>
              <a:path w="882837" h="1265716">
                <a:moveTo>
                  <a:pt x="0" y="0"/>
                </a:moveTo>
                <a:lnTo>
                  <a:pt x="882836" y="0"/>
                </a:lnTo>
                <a:lnTo>
                  <a:pt x="882836" y="1265716"/>
                </a:lnTo>
                <a:lnTo>
                  <a:pt x="0" y="12657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rot="-1743523">
            <a:off x="288293" y="7650938"/>
            <a:ext cx="1480813" cy="2123030"/>
          </a:xfrm>
          <a:custGeom>
            <a:avLst/>
            <a:gdLst/>
            <a:ahLst/>
            <a:cxnLst/>
            <a:rect l="l" t="t" r="r" b="b"/>
            <a:pathLst>
              <a:path w="1480813" h="2123030">
                <a:moveTo>
                  <a:pt x="0" y="0"/>
                </a:moveTo>
                <a:lnTo>
                  <a:pt x="1480814" y="0"/>
                </a:lnTo>
                <a:lnTo>
                  <a:pt x="1480814" y="2123029"/>
                </a:lnTo>
                <a:lnTo>
                  <a:pt x="0" y="2123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617</Words>
  <Application>Microsoft Office PowerPoint</Application>
  <PresentationFormat>Custom</PresentationFormat>
  <Paragraphs>36</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Canva Sans</vt:lpstr>
      <vt:lpstr>Handy Casual</vt:lpstr>
      <vt:lpstr>Arial</vt:lpstr>
      <vt:lpstr>Montserrat Bold</vt:lpstr>
      <vt:lpstr>Pompiere</vt:lpstr>
      <vt:lpstr>Kokila</vt:lpstr>
      <vt:lpstr>Calibri</vt:lpstr>
      <vt:lpstr>Krabuler</vt:lpstr>
      <vt:lpstr>Handy Casual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Playful Doodle Digital Brainstorm Presentation</dc:title>
  <cp:lastModifiedBy>Lalbahadur</cp:lastModifiedBy>
  <cp:revision>6</cp:revision>
  <dcterms:created xsi:type="dcterms:W3CDTF">2006-08-16T00:00:00Z</dcterms:created>
  <dcterms:modified xsi:type="dcterms:W3CDTF">2025-08-14T08:29:06Z</dcterms:modified>
  <dc:identifier>DAGD6mIK7IQ</dc:identifier>
</cp:coreProperties>
</file>