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679" autoAdjust="0"/>
  </p:normalViewPr>
  <p:slideViewPr>
    <p:cSldViewPr snapToGrid="0">
      <p:cViewPr varScale="1">
        <p:scale>
          <a:sx n="96" d="100"/>
          <a:sy n="96" d="100"/>
        </p:scale>
        <p:origin x="1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6EE32-10C5-4861-BC73-6DAB65E5ED29}" type="datetimeFigureOut">
              <a:rPr lang="en-IN" smtClean="0"/>
              <a:t>26-04-2026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E41F6-90EE-42A4-9F48-2BFE686FD6DC}" type="slidenum">
              <a:rPr lang="en-IN" smtClean="0"/>
              <a:t>‹#›</a:t>
            </a:fld>
            <a:endParaRPr lang="en-IN"/>
          </a:p>
        </p:txBody>
      </p:sp>
    </p:spTree>
    <p:extLst>
      <p:ext uri="{BB962C8B-B14F-4D97-AF65-F5344CB8AC3E}">
        <p14:creationId xmlns:p14="http://schemas.microsoft.com/office/powerpoint/2010/main" val="270748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8E41F6-90EE-42A4-9F48-2BFE686FD6DC}" type="slidenum">
              <a:rPr lang="en-IN" smtClean="0"/>
              <a:t>4</a:t>
            </a:fld>
            <a:endParaRPr lang="en-IN"/>
          </a:p>
        </p:txBody>
      </p:sp>
    </p:spTree>
    <p:extLst>
      <p:ext uri="{BB962C8B-B14F-4D97-AF65-F5344CB8AC3E}">
        <p14:creationId xmlns:p14="http://schemas.microsoft.com/office/powerpoint/2010/main" val="48486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8E41F6-90EE-42A4-9F48-2BFE686FD6DC}" type="slidenum">
              <a:rPr lang="en-IN" smtClean="0"/>
              <a:t>5</a:t>
            </a:fld>
            <a:endParaRPr lang="en-IN"/>
          </a:p>
        </p:txBody>
      </p:sp>
    </p:spTree>
    <p:extLst>
      <p:ext uri="{BB962C8B-B14F-4D97-AF65-F5344CB8AC3E}">
        <p14:creationId xmlns:p14="http://schemas.microsoft.com/office/powerpoint/2010/main" val="119762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89207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066236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05856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023479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96634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802873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3575064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5785305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3313842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0434528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414520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3584003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9719153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4/26/2026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710878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1693760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9788163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4/26/2026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273746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ransition spd="slow">
    <p:wipe/>
  </p:transition>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E247-4C50-4248-0D50-60E1FB8DB544}"/>
              </a:ext>
            </a:extLst>
          </p:cNvPr>
          <p:cNvSpPr>
            <a:spLocks noGrp="1"/>
          </p:cNvSpPr>
          <p:nvPr>
            <p:ph type="ctrTitle"/>
          </p:nvPr>
        </p:nvSpPr>
        <p:spPr>
          <a:xfrm>
            <a:off x="2648824" y="364932"/>
            <a:ext cx="8991600" cy="1051628"/>
          </a:xfrm>
        </p:spPr>
        <p:txBody>
          <a:bodyPr>
            <a:normAutofit/>
          </a:bodyPr>
          <a:lstStyle/>
          <a:p>
            <a:r>
              <a:rPr lang="hi-IN" sz="4800" b="1" i="1" dirty="0">
                <a:solidFill>
                  <a:schemeClr val="accent1"/>
                </a:solidFill>
              </a:rPr>
              <a:t>गणित का जादुई निपुण पिटारा</a:t>
            </a:r>
            <a:endParaRPr lang="en-US" sz="4800" b="1" i="1" dirty="0">
              <a:solidFill>
                <a:schemeClr val="accent1"/>
              </a:solidFill>
            </a:endParaRPr>
          </a:p>
        </p:txBody>
      </p:sp>
      <p:sp>
        <p:nvSpPr>
          <p:cNvPr id="3" name="Subtitle 2">
            <a:extLst>
              <a:ext uri="{FF2B5EF4-FFF2-40B4-BE49-F238E27FC236}">
                <a16:creationId xmlns:a16="http://schemas.microsoft.com/office/drawing/2014/main" id="{4068DB15-5D6F-89DD-228E-182D1E6C874E}"/>
              </a:ext>
            </a:extLst>
          </p:cNvPr>
          <p:cNvSpPr>
            <a:spLocks noGrp="1"/>
          </p:cNvSpPr>
          <p:nvPr>
            <p:ph type="subTitle" idx="1"/>
          </p:nvPr>
        </p:nvSpPr>
        <p:spPr>
          <a:xfrm>
            <a:off x="5189897" y="5732686"/>
            <a:ext cx="3467542" cy="619947"/>
          </a:xfrm>
        </p:spPr>
        <p:txBody>
          <a:bodyPr>
            <a:normAutofit/>
          </a:bodyPr>
          <a:lstStyle/>
          <a:p>
            <a:r>
              <a:rPr lang="hi-IN" sz="2800" b="1" u="sng" dirty="0">
                <a:solidFill>
                  <a:srgbClr val="7030A0"/>
                </a:solidFill>
              </a:rPr>
              <a:t>शून्य से नवाचार तक</a:t>
            </a:r>
            <a:endParaRPr lang="en-US" sz="2800" b="1" u="sng" dirty="0">
              <a:solidFill>
                <a:srgbClr val="7030A0"/>
              </a:solidFill>
            </a:endParaRPr>
          </a:p>
        </p:txBody>
      </p:sp>
      <p:pic>
        <p:nvPicPr>
          <p:cNvPr id="6" name="Picture 5">
            <a:extLst>
              <a:ext uri="{FF2B5EF4-FFF2-40B4-BE49-F238E27FC236}">
                <a16:creationId xmlns:a16="http://schemas.microsoft.com/office/drawing/2014/main" id="{E2CA62C9-2F9D-76C5-4493-B55F0658508F}"/>
              </a:ext>
            </a:extLst>
          </p:cNvPr>
          <p:cNvPicPr>
            <a:picLocks noChangeAspect="1"/>
          </p:cNvPicPr>
          <p:nvPr/>
        </p:nvPicPr>
        <p:blipFill>
          <a:blip r:embed="rId2"/>
          <a:stretch>
            <a:fillRect/>
          </a:stretch>
        </p:blipFill>
        <p:spPr>
          <a:xfrm>
            <a:off x="3410736" y="1869565"/>
            <a:ext cx="6343650" cy="3571875"/>
          </a:xfrm>
          <a:prstGeom prst="rect">
            <a:avLst/>
          </a:prstGeom>
        </p:spPr>
      </p:pic>
    </p:spTree>
    <p:extLst>
      <p:ext uri="{BB962C8B-B14F-4D97-AF65-F5344CB8AC3E}">
        <p14:creationId xmlns:p14="http://schemas.microsoft.com/office/powerpoint/2010/main" val="191700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7AAEC6-ED85-7C19-120F-72868A2FC2CF}"/>
              </a:ext>
            </a:extLst>
          </p:cNvPr>
          <p:cNvSpPr txBox="1"/>
          <p:nvPr/>
        </p:nvSpPr>
        <p:spPr>
          <a:xfrm>
            <a:off x="2614458" y="2053459"/>
            <a:ext cx="4113513" cy="1815882"/>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hi-IN" sz="3200" b="1" dirty="0">
                <a:solidFill>
                  <a:schemeClr val="tx1"/>
                </a:solidFill>
              </a:rPr>
              <a:t>हेमलता गुप्ता </a:t>
            </a:r>
            <a:endParaRPr lang="en-GB" sz="3200" b="1" dirty="0">
              <a:solidFill>
                <a:schemeClr val="tx1"/>
              </a:solidFill>
            </a:endParaRPr>
          </a:p>
          <a:p>
            <a:pPr algn="ctr"/>
            <a:r>
              <a:rPr lang="hi-IN" sz="2000" b="1" dirty="0">
                <a:solidFill>
                  <a:srgbClr val="C00000"/>
                </a:solidFill>
              </a:rPr>
              <a:t>सहायक अध्यापक</a:t>
            </a:r>
            <a:r>
              <a:rPr lang="hi-IN" sz="2000" dirty="0">
                <a:solidFill>
                  <a:srgbClr val="C00000"/>
                </a:solidFill>
              </a:rPr>
              <a:t> </a:t>
            </a:r>
            <a:endParaRPr lang="en-GB" sz="2000" dirty="0">
              <a:solidFill>
                <a:srgbClr val="C00000"/>
              </a:solidFill>
            </a:endParaRPr>
          </a:p>
          <a:p>
            <a:pPr algn="ctr"/>
            <a:r>
              <a:rPr lang="hi-IN" sz="2000" dirty="0">
                <a:solidFill>
                  <a:srgbClr val="C00000"/>
                </a:solidFill>
              </a:rPr>
              <a:t>प्रा० वि० मुकंदपुर</a:t>
            </a:r>
            <a:endParaRPr lang="en-GB" sz="2000" dirty="0">
              <a:solidFill>
                <a:srgbClr val="C00000"/>
              </a:solidFill>
            </a:endParaRPr>
          </a:p>
          <a:p>
            <a:pPr algn="ctr"/>
            <a:r>
              <a:rPr lang="hi-IN" sz="2000" dirty="0">
                <a:solidFill>
                  <a:srgbClr val="C00000"/>
                </a:solidFill>
              </a:rPr>
              <a:t>ब्लॉक - लोधा</a:t>
            </a:r>
            <a:endParaRPr lang="en-GB" sz="2000" dirty="0">
              <a:solidFill>
                <a:srgbClr val="C00000"/>
              </a:solidFill>
            </a:endParaRPr>
          </a:p>
          <a:p>
            <a:pPr algn="ctr"/>
            <a:r>
              <a:rPr lang="hi-IN" sz="2000" dirty="0">
                <a:solidFill>
                  <a:srgbClr val="C00000"/>
                </a:solidFill>
              </a:rPr>
              <a:t>जनपद - अलीगढ़</a:t>
            </a:r>
            <a:endParaRPr lang="en-US" sz="2000" dirty="0">
              <a:solidFill>
                <a:srgbClr val="C00000"/>
              </a:solidFill>
            </a:endParaRPr>
          </a:p>
        </p:txBody>
      </p:sp>
      <p:pic>
        <p:nvPicPr>
          <p:cNvPr id="3" name="Picture 2">
            <a:extLst>
              <a:ext uri="{FF2B5EF4-FFF2-40B4-BE49-F238E27FC236}">
                <a16:creationId xmlns:a16="http://schemas.microsoft.com/office/drawing/2014/main" id="{84F46DC3-85C3-5A47-64E9-36D423D4D781}"/>
              </a:ext>
            </a:extLst>
          </p:cNvPr>
          <p:cNvPicPr>
            <a:picLocks noChangeAspect="1"/>
          </p:cNvPicPr>
          <p:nvPr/>
        </p:nvPicPr>
        <p:blipFill>
          <a:blip r:embed="rId2"/>
          <a:stretch>
            <a:fillRect/>
          </a:stretch>
        </p:blipFill>
        <p:spPr>
          <a:xfrm>
            <a:off x="7800447" y="1032456"/>
            <a:ext cx="3551559" cy="4596557"/>
          </a:xfrm>
          <a:prstGeom prst="rect">
            <a:avLst/>
          </a:prstGeom>
        </p:spPr>
      </p:pic>
    </p:spTree>
    <p:extLst>
      <p:ext uri="{BB962C8B-B14F-4D97-AF65-F5344CB8AC3E}">
        <p14:creationId xmlns:p14="http://schemas.microsoft.com/office/powerpoint/2010/main" val="2023979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D064-9E67-3E09-5E01-CFDD68FD8152}"/>
              </a:ext>
            </a:extLst>
          </p:cNvPr>
          <p:cNvSpPr>
            <a:spLocks noGrp="1"/>
          </p:cNvSpPr>
          <p:nvPr>
            <p:ph type="title"/>
          </p:nvPr>
        </p:nvSpPr>
        <p:spPr>
          <a:xfrm>
            <a:off x="5715419" y="-226503"/>
            <a:ext cx="5014100" cy="1266738"/>
          </a:xfrm>
        </p:spPr>
        <p:txBody>
          <a:bodyPr>
            <a:normAutofit/>
          </a:bodyPr>
          <a:lstStyle/>
          <a:p>
            <a:r>
              <a:rPr lang="hi-IN" sz="4000" b="1" dirty="0">
                <a:solidFill>
                  <a:schemeClr val="tx1"/>
                </a:solidFill>
              </a:rPr>
              <a:t>चुनौतियां</a:t>
            </a:r>
            <a:r>
              <a:rPr lang="hi-IN" dirty="0"/>
              <a:t> </a:t>
            </a:r>
            <a:endParaRPr lang="en-US" dirty="0"/>
          </a:p>
        </p:txBody>
      </p:sp>
      <p:sp>
        <p:nvSpPr>
          <p:cNvPr id="3" name="Content Placeholder 2">
            <a:extLst>
              <a:ext uri="{FF2B5EF4-FFF2-40B4-BE49-F238E27FC236}">
                <a16:creationId xmlns:a16="http://schemas.microsoft.com/office/drawing/2014/main" id="{DADA4A07-ACB1-CA0F-6402-EA2D2D2D0A83}"/>
              </a:ext>
            </a:extLst>
          </p:cNvPr>
          <p:cNvSpPr>
            <a:spLocks noGrp="1"/>
          </p:cNvSpPr>
          <p:nvPr>
            <p:ph idx="1"/>
          </p:nvPr>
        </p:nvSpPr>
        <p:spPr>
          <a:xfrm>
            <a:off x="2112374" y="804672"/>
            <a:ext cx="4815840" cy="5248656"/>
          </a:xfrm>
        </p:spPr>
        <p:txBody>
          <a:bodyPr/>
          <a:lstStyle/>
          <a:p>
            <a:pPr marL="457200" indent="-457200">
              <a:buAutoNum type="arabicPeriod"/>
            </a:pPr>
            <a:endParaRPr lang="en-GB" dirty="0"/>
          </a:p>
          <a:p>
            <a:pPr marL="0" indent="0">
              <a:buNone/>
            </a:pPr>
            <a:r>
              <a:rPr lang="en-IN" sz="2400" dirty="0">
                <a:solidFill>
                  <a:schemeClr val="accent1"/>
                </a:solidFill>
              </a:rPr>
              <a:t>1.</a:t>
            </a:r>
            <a:r>
              <a:rPr lang="hg-IN" sz="2400" dirty="0">
                <a:solidFill>
                  <a:schemeClr val="accent1"/>
                </a:solidFill>
              </a:rPr>
              <a:t>   </a:t>
            </a:r>
            <a:r>
              <a:rPr lang="hi-IN" sz="2400" dirty="0">
                <a:solidFill>
                  <a:schemeClr val="accent1"/>
                </a:solidFill>
              </a:rPr>
              <a:t>बच्चों द्वारा गणित को कठिन व बोझिल समझना।</a:t>
            </a:r>
            <a:endParaRPr lang="en-GB" sz="2400" dirty="0">
              <a:solidFill>
                <a:schemeClr val="accent1"/>
              </a:solidFill>
            </a:endParaRPr>
          </a:p>
          <a:p>
            <a:pPr marL="457200" indent="-457200">
              <a:buAutoNum type="arabicPeriod"/>
            </a:pPr>
            <a:endParaRPr lang="en-GB" sz="2400" dirty="0"/>
          </a:p>
          <a:p>
            <a:pPr marL="457200" indent="-457200">
              <a:buAutoNum type="arabicPeriod"/>
            </a:pPr>
            <a:r>
              <a:rPr lang="hi-IN" sz="2400" dirty="0">
                <a:solidFill>
                  <a:schemeClr val="accent1"/>
                </a:solidFill>
              </a:rPr>
              <a:t> शून्य की अवधारणा को बच्चों को सिखाना।</a:t>
            </a:r>
            <a:endParaRPr lang="en-GB" sz="2400" dirty="0">
              <a:solidFill>
                <a:schemeClr val="accent1"/>
              </a:solidFill>
            </a:endParaRPr>
          </a:p>
          <a:p>
            <a:pPr marL="457200" indent="-457200">
              <a:buAutoNum type="arabicPeriod"/>
            </a:pPr>
            <a:endParaRPr lang="en-GB" sz="2400" dirty="0"/>
          </a:p>
          <a:p>
            <a:pPr marL="457200" indent="-457200">
              <a:buAutoNum type="arabicPeriod"/>
            </a:pPr>
            <a:r>
              <a:rPr lang="hi-IN" sz="2400" dirty="0">
                <a:solidFill>
                  <a:schemeClr val="accent1"/>
                </a:solidFill>
              </a:rPr>
              <a:t> बच्चों में रटने के बजाय गणित के प्रति सकारात्मक दृष्टिकोण उत्पन्न करना</a:t>
            </a:r>
            <a:r>
              <a:rPr lang="hi-IN" sz="2400" dirty="0"/>
              <a:t>।</a:t>
            </a:r>
            <a:endParaRPr lang="en-US" sz="2400" dirty="0"/>
          </a:p>
        </p:txBody>
      </p:sp>
      <p:pic>
        <p:nvPicPr>
          <p:cNvPr id="5" name="Picture 4">
            <a:extLst>
              <a:ext uri="{FF2B5EF4-FFF2-40B4-BE49-F238E27FC236}">
                <a16:creationId xmlns:a16="http://schemas.microsoft.com/office/drawing/2014/main" id="{4C0B0FB5-921E-6B0C-80BD-901E525DFCBE}"/>
              </a:ext>
            </a:extLst>
          </p:cNvPr>
          <p:cNvPicPr>
            <a:picLocks noChangeAspect="1"/>
          </p:cNvPicPr>
          <p:nvPr/>
        </p:nvPicPr>
        <p:blipFill>
          <a:blip r:embed="rId2"/>
          <a:stretch>
            <a:fillRect/>
          </a:stretch>
        </p:blipFill>
        <p:spPr>
          <a:xfrm>
            <a:off x="7332024" y="1960797"/>
            <a:ext cx="4517868" cy="3008900"/>
          </a:xfrm>
          <a:prstGeom prst="rect">
            <a:avLst/>
          </a:prstGeom>
        </p:spPr>
      </p:pic>
    </p:spTree>
    <p:extLst>
      <p:ext uri="{BB962C8B-B14F-4D97-AF65-F5344CB8AC3E}">
        <p14:creationId xmlns:p14="http://schemas.microsoft.com/office/powerpoint/2010/main" val="1084330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9ECA-9C1A-5FDA-917D-5C36045046DD}"/>
              </a:ext>
            </a:extLst>
          </p:cNvPr>
          <p:cNvSpPr>
            <a:spLocks noGrp="1"/>
          </p:cNvSpPr>
          <p:nvPr>
            <p:ph type="title"/>
          </p:nvPr>
        </p:nvSpPr>
        <p:spPr>
          <a:xfrm>
            <a:off x="2924157" y="705457"/>
            <a:ext cx="1356500" cy="804707"/>
          </a:xfrm>
        </p:spPr>
        <p:txBody>
          <a:bodyPr>
            <a:normAutofit/>
          </a:bodyPr>
          <a:lstStyle/>
          <a:p>
            <a:r>
              <a:rPr lang="hi-IN" sz="4000" b="1" dirty="0"/>
              <a:t>उद्देश्य</a:t>
            </a:r>
            <a:endParaRPr lang="en-US" sz="4000" b="1" dirty="0"/>
          </a:p>
        </p:txBody>
      </p:sp>
      <p:sp>
        <p:nvSpPr>
          <p:cNvPr id="3" name="Content Placeholder 2">
            <a:extLst>
              <a:ext uri="{FF2B5EF4-FFF2-40B4-BE49-F238E27FC236}">
                <a16:creationId xmlns:a16="http://schemas.microsoft.com/office/drawing/2014/main" id="{05113E94-97A6-C359-B21E-313E6E95EBA6}"/>
              </a:ext>
            </a:extLst>
          </p:cNvPr>
          <p:cNvSpPr>
            <a:spLocks noGrp="1"/>
          </p:cNvSpPr>
          <p:nvPr>
            <p:ph idx="1"/>
          </p:nvPr>
        </p:nvSpPr>
        <p:spPr>
          <a:xfrm>
            <a:off x="1444713" y="1218624"/>
            <a:ext cx="4815840" cy="5248656"/>
          </a:xfrm>
        </p:spPr>
        <p:txBody>
          <a:bodyPr/>
          <a:lstStyle/>
          <a:p>
            <a:pPr marL="0" indent="0">
              <a:buNone/>
            </a:pPr>
            <a:r>
              <a:rPr lang="hg-IN" dirty="0"/>
              <a:t>
</a:t>
            </a:r>
            <a:r>
              <a:rPr lang="hg-IN" sz="2400" dirty="0">
                <a:solidFill>
                  <a:schemeClr val="accent1"/>
                </a:solidFill>
              </a:rPr>
              <a:t>1. खेल द्वारा बच्चों में गणित के प्रति रुचि जागृत करना। </a:t>
            </a:r>
            <a:endParaRPr lang="en-GB" sz="2400" dirty="0">
              <a:solidFill>
                <a:schemeClr val="accent1"/>
              </a:solidFill>
            </a:endParaRPr>
          </a:p>
          <a:p>
            <a:pPr marL="0" indent="0">
              <a:buNone/>
            </a:pPr>
            <a:r>
              <a:rPr lang="hg-IN" sz="2400" dirty="0">
                <a:solidFill>
                  <a:schemeClr val="accent1"/>
                </a:solidFill>
              </a:rPr>
              <a:t>
2. ELPS द्वारा मूर्त वस्तुओं से अमूर्त अवधारणाओं की समझ बनाना।</a:t>
            </a:r>
            <a:endParaRPr lang="en-GB" sz="2400" dirty="0">
              <a:solidFill>
                <a:schemeClr val="accent1"/>
              </a:solidFill>
            </a:endParaRPr>
          </a:p>
          <a:p>
            <a:pPr marL="0" indent="0">
              <a:buNone/>
            </a:pPr>
            <a:r>
              <a:rPr lang="hg-IN" sz="2400" dirty="0">
                <a:solidFill>
                  <a:schemeClr val="accent1"/>
                </a:solidFill>
              </a:rPr>
              <a:t>
3. गणित की निपुण दक्षताओं को सरलता से प्राप्त कराना।</a:t>
            </a:r>
            <a:endParaRPr lang="en-US" sz="2400" dirty="0">
              <a:solidFill>
                <a:schemeClr val="accent1"/>
              </a:solidFill>
            </a:endParaRPr>
          </a:p>
        </p:txBody>
      </p:sp>
      <p:pic>
        <p:nvPicPr>
          <p:cNvPr id="5" name="Picture 4">
            <a:extLst>
              <a:ext uri="{FF2B5EF4-FFF2-40B4-BE49-F238E27FC236}">
                <a16:creationId xmlns:a16="http://schemas.microsoft.com/office/drawing/2014/main" id="{94BB2252-639C-E696-5345-B316893C0D31}"/>
              </a:ext>
            </a:extLst>
          </p:cNvPr>
          <p:cNvPicPr>
            <a:picLocks noChangeAspect="1"/>
          </p:cNvPicPr>
          <p:nvPr/>
        </p:nvPicPr>
        <p:blipFill>
          <a:blip r:embed="rId3"/>
          <a:stretch>
            <a:fillRect/>
          </a:stretch>
        </p:blipFill>
        <p:spPr>
          <a:xfrm>
            <a:off x="9267946" y="2060357"/>
            <a:ext cx="2637002" cy="2449860"/>
          </a:xfrm>
          <a:prstGeom prst="rect">
            <a:avLst/>
          </a:prstGeom>
        </p:spPr>
      </p:pic>
      <p:pic>
        <p:nvPicPr>
          <p:cNvPr id="6" name="Picture 5">
            <a:extLst>
              <a:ext uri="{FF2B5EF4-FFF2-40B4-BE49-F238E27FC236}">
                <a16:creationId xmlns:a16="http://schemas.microsoft.com/office/drawing/2014/main" id="{D1275612-E792-BC22-3025-B81A95361245}"/>
              </a:ext>
            </a:extLst>
          </p:cNvPr>
          <p:cNvPicPr>
            <a:picLocks noChangeAspect="1"/>
          </p:cNvPicPr>
          <p:nvPr/>
        </p:nvPicPr>
        <p:blipFill>
          <a:blip r:embed="rId4"/>
          <a:stretch>
            <a:fillRect/>
          </a:stretch>
        </p:blipFill>
        <p:spPr>
          <a:xfrm>
            <a:off x="6095420" y="4361590"/>
            <a:ext cx="3337660" cy="1877434"/>
          </a:xfrm>
          <a:prstGeom prst="rect">
            <a:avLst/>
          </a:prstGeom>
        </p:spPr>
      </p:pic>
      <p:pic>
        <p:nvPicPr>
          <p:cNvPr id="8" name="Picture 7">
            <a:extLst>
              <a:ext uri="{FF2B5EF4-FFF2-40B4-BE49-F238E27FC236}">
                <a16:creationId xmlns:a16="http://schemas.microsoft.com/office/drawing/2014/main" id="{A76DA000-A343-5AD3-6C0E-17E3923E40C9}"/>
              </a:ext>
            </a:extLst>
          </p:cNvPr>
          <p:cNvPicPr>
            <a:picLocks noChangeAspect="1"/>
          </p:cNvPicPr>
          <p:nvPr/>
        </p:nvPicPr>
        <p:blipFill>
          <a:blip r:embed="rId5"/>
          <a:stretch>
            <a:fillRect/>
          </a:stretch>
        </p:blipFill>
        <p:spPr>
          <a:xfrm>
            <a:off x="6194409" y="767603"/>
            <a:ext cx="3073434" cy="1728807"/>
          </a:xfrm>
          <a:prstGeom prst="rect">
            <a:avLst/>
          </a:prstGeom>
        </p:spPr>
      </p:pic>
    </p:spTree>
    <p:extLst>
      <p:ext uri="{BB962C8B-B14F-4D97-AF65-F5344CB8AC3E}">
        <p14:creationId xmlns:p14="http://schemas.microsoft.com/office/powerpoint/2010/main" val="35386405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0E9DB-5B9F-3835-F32E-BA305AF872F5}"/>
              </a:ext>
            </a:extLst>
          </p:cNvPr>
          <p:cNvSpPr>
            <a:spLocks noGrp="1"/>
          </p:cNvSpPr>
          <p:nvPr>
            <p:ph type="title"/>
          </p:nvPr>
        </p:nvSpPr>
        <p:spPr>
          <a:xfrm>
            <a:off x="2535977" y="225387"/>
            <a:ext cx="4486656" cy="1141497"/>
          </a:xfrm>
        </p:spPr>
        <p:txBody>
          <a:bodyPr>
            <a:normAutofit/>
          </a:bodyPr>
          <a:lstStyle/>
          <a:p>
            <a:r>
              <a:rPr lang="hi-IN" sz="4000" b="1" dirty="0"/>
              <a:t>निर्माण विधि</a:t>
            </a:r>
            <a:endParaRPr lang="en-US" sz="4000" b="1" dirty="0"/>
          </a:p>
        </p:txBody>
      </p:sp>
      <p:sp>
        <p:nvSpPr>
          <p:cNvPr id="3" name="Content Placeholder 2">
            <a:extLst>
              <a:ext uri="{FF2B5EF4-FFF2-40B4-BE49-F238E27FC236}">
                <a16:creationId xmlns:a16="http://schemas.microsoft.com/office/drawing/2014/main" id="{D5AC58EE-155F-9FE7-1B8C-C6CC70F0F464}"/>
              </a:ext>
            </a:extLst>
          </p:cNvPr>
          <p:cNvSpPr>
            <a:spLocks noGrp="1"/>
          </p:cNvSpPr>
          <p:nvPr>
            <p:ph idx="1"/>
          </p:nvPr>
        </p:nvSpPr>
        <p:spPr>
          <a:xfrm>
            <a:off x="2017186" y="1366884"/>
            <a:ext cx="4661498" cy="5406403"/>
          </a:xfrm>
        </p:spPr>
        <p:txBody>
          <a:bodyPr>
            <a:normAutofit/>
          </a:bodyPr>
          <a:lstStyle/>
          <a:p>
            <a:pPr marL="0" indent="0">
              <a:buNone/>
            </a:pPr>
            <a:r>
              <a:rPr lang="hg-IN" sz="2000" dirty="0">
                <a:solidFill>
                  <a:schemeClr val="accent1"/>
                </a:solidFill>
              </a:rPr>
              <a:t>1. यह निपुण पिटारा मिठाई के खाली डिब्बे से बना है।
2. कोल्ड ड्रिंक के निष्प्रयोज्य ढक्कनों से इसमें टूल्स को बनाया है।
3. ढक्कनों के ऊपर 0 से 9 तक गिनती लिखी है और ऐसे गिनती लिखे हुए बहुत से ढक्कनों का प्रयोग इस निपुण पिटारे में किया गया है।
4. इसे आकर्षक बनाने के लिए कुछ रंगीन कागज, बर्थडे कार्ड, कैलेंडर के अंक एवं रंगों का प्रयोग किया गया है।</a:t>
            </a:r>
            <a:endParaRPr lang="en-US" sz="2000" dirty="0">
              <a:solidFill>
                <a:schemeClr val="accent1"/>
              </a:solidFill>
            </a:endParaRPr>
          </a:p>
        </p:txBody>
      </p:sp>
      <p:pic>
        <p:nvPicPr>
          <p:cNvPr id="19" name="Picture 18">
            <a:extLst>
              <a:ext uri="{FF2B5EF4-FFF2-40B4-BE49-F238E27FC236}">
                <a16:creationId xmlns:a16="http://schemas.microsoft.com/office/drawing/2014/main" id="{59390B9B-48F9-624A-40C9-FA11FD8196BB}"/>
              </a:ext>
            </a:extLst>
          </p:cNvPr>
          <p:cNvPicPr>
            <a:picLocks noChangeAspect="1"/>
          </p:cNvPicPr>
          <p:nvPr/>
        </p:nvPicPr>
        <p:blipFill>
          <a:blip r:embed="rId3"/>
          <a:stretch>
            <a:fillRect/>
          </a:stretch>
        </p:blipFill>
        <p:spPr>
          <a:xfrm>
            <a:off x="9648812" y="4524668"/>
            <a:ext cx="2310763" cy="2028650"/>
          </a:xfrm>
          <a:prstGeom prst="rect">
            <a:avLst/>
          </a:prstGeom>
        </p:spPr>
      </p:pic>
      <p:pic>
        <p:nvPicPr>
          <p:cNvPr id="23" name="Picture 22">
            <a:extLst>
              <a:ext uri="{FF2B5EF4-FFF2-40B4-BE49-F238E27FC236}">
                <a16:creationId xmlns:a16="http://schemas.microsoft.com/office/drawing/2014/main" id="{1D98901C-E7E2-C2D9-2BD8-E50E074170E5}"/>
              </a:ext>
            </a:extLst>
          </p:cNvPr>
          <p:cNvPicPr>
            <a:picLocks noChangeAspect="1"/>
          </p:cNvPicPr>
          <p:nvPr/>
        </p:nvPicPr>
        <p:blipFill>
          <a:blip r:embed="rId4"/>
          <a:stretch>
            <a:fillRect/>
          </a:stretch>
        </p:blipFill>
        <p:spPr>
          <a:xfrm>
            <a:off x="6742351" y="4524668"/>
            <a:ext cx="2695881" cy="2028651"/>
          </a:xfrm>
          <a:prstGeom prst="rect">
            <a:avLst/>
          </a:prstGeom>
        </p:spPr>
      </p:pic>
      <p:pic>
        <p:nvPicPr>
          <p:cNvPr id="25" name="Picture 24">
            <a:extLst>
              <a:ext uri="{FF2B5EF4-FFF2-40B4-BE49-F238E27FC236}">
                <a16:creationId xmlns:a16="http://schemas.microsoft.com/office/drawing/2014/main" id="{BC502841-0BE8-71E9-DAD1-43BA14059DAA}"/>
              </a:ext>
            </a:extLst>
          </p:cNvPr>
          <p:cNvPicPr>
            <a:picLocks noChangeAspect="1"/>
          </p:cNvPicPr>
          <p:nvPr/>
        </p:nvPicPr>
        <p:blipFill>
          <a:blip r:embed="rId5"/>
          <a:stretch>
            <a:fillRect/>
          </a:stretch>
        </p:blipFill>
        <p:spPr>
          <a:xfrm>
            <a:off x="7384457" y="1172256"/>
            <a:ext cx="4107549" cy="2897829"/>
          </a:xfrm>
          <a:prstGeom prst="rect">
            <a:avLst/>
          </a:prstGeom>
        </p:spPr>
      </p:pic>
    </p:spTree>
    <p:extLst>
      <p:ext uri="{BB962C8B-B14F-4D97-AF65-F5344CB8AC3E}">
        <p14:creationId xmlns:p14="http://schemas.microsoft.com/office/powerpoint/2010/main" val="85278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683E-2590-D1E5-F3CB-A5BCBDBCB1F4}"/>
              </a:ext>
            </a:extLst>
          </p:cNvPr>
          <p:cNvSpPr>
            <a:spLocks noGrp="1"/>
          </p:cNvSpPr>
          <p:nvPr>
            <p:ph type="title"/>
          </p:nvPr>
        </p:nvSpPr>
        <p:spPr>
          <a:xfrm>
            <a:off x="2885812" y="0"/>
            <a:ext cx="3867045" cy="1141497"/>
          </a:xfrm>
        </p:spPr>
        <p:txBody>
          <a:bodyPr>
            <a:normAutofit/>
          </a:bodyPr>
          <a:lstStyle/>
          <a:p>
            <a:r>
              <a:rPr lang="hi-IN" sz="4000" b="1" dirty="0"/>
              <a:t>क्रियान्वयन</a:t>
            </a:r>
            <a:r>
              <a:rPr lang="hi-IN" dirty="0"/>
              <a:t> </a:t>
            </a:r>
            <a:endParaRPr lang="en-US" dirty="0"/>
          </a:p>
        </p:txBody>
      </p:sp>
      <p:sp>
        <p:nvSpPr>
          <p:cNvPr id="3" name="Content Placeholder 2">
            <a:extLst>
              <a:ext uri="{FF2B5EF4-FFF2-40B4-BE49-F238E27FC236}">
                <a16:creationId xmlns:a16="http://schemas.microsoft.com/office/drawing/2014/main" id="{5E195539-490E-8B24-FAA1-B6BFE40F2C5B}"/>
              </a:ext>
            </a:extLst>
          </p:cNvPr>
          <p:cNvSpPr>
            <a:spLocks noGrp="1"/>
          </p:cNvSpPr>
          <p:nvPr>
            <p:ph idx="1"/>
          </p:nvPr>
        </p:nvSpPr>
        <p:spPr>
          <a:xfrm>
            <a:off x="1646759" y="981182"/>
            <a:ext cx="4815840" cy="5248656"/>
          </a:xfrm>
        </p:spPr>
        <p:txBody>
          <a:bodyPr>
            <a:normAutofit/>
          </a:bodyPr>
          <a:lstStyle/>
          <a:p>
            <a:pPr marL="0" indent="0">
              <a:buNone/>
            </a:pPr>
            <a:endParaRPr lang="en-GB" dirty="0"/>
          </a:p>
          <a:p>
            <a:pPr marL="0" indent="0">
              <a:buNone/>
            </a:pPr>
            <a:r>
              <a:rPr lang="hg-IN" sz="2000" dirty="0">
                <a:solidFill>
                  <a:schemeClr val="accent1"/>
                </a:solidFill>
              </a:rPr>
              <a:t>1. शिक्षिका द्वारा जादूगर पपेट का प्रयोग कर खेल खेल में शिक्षा 
2. प्रारंभिक कक्षाओं में खेल-खेल में गिनती, शून्य की अवधारणा की समझ, अंकों के स्थानीय मान, साधारण जोड़ और घटाव को सरलता से सीखना।
3. बड़ी कक्षाओं में पिटारे के माध्यम से गुणा, भाग, अंको से शब्दों में लिखना, शब्दों से अंकों में लिखना, संख्याओं का विस्तारित रूप, आरोही- अवरोही क्रम, After </a:t>
            </a:r>
            <a:r>
              <a:rPr lang="en-GB" sz="2000" dirty="0">
                <a:solidFill>
                  <a:schemeClr val="accent1"/>
                </a:solidFill>
              </a:rPr>
              <a:t>–</a:t>
            </a:r>
            <a:r>
              <a:rPr lang="hg-IN" sz="2000" dirty="0">
                <a:solidFill>
                  <a:schemeClr val="accent1"/>
                </a:solidFill>
              </a:rPr>
              <a:t>Before </a:t>
            </a:r>
            <a:r>
              <a:rPr lang="en-GB" sz="2000" dirty="0">
                <a:solidFill>
                  <a:schemeClr val="accent1"/>
                </a:solidFill>
              </a:rPr>
              <a:t>–</a:t>
            </a:r>
            <a:r>
              <a:rPr lang="hg-IN" sz="2000" dirty="0">
                <a:solidFill>
                  <a:schemeClr val="accent1"/>
                </a:solidFill>
              </a:rPr>
              <a:t>Between आदि की समझ सरलता से बनाना।
4. कक्षा 1 से कक्षा 5 तक गणित की 24 निपुण दक्षताओ को प्राप्त करने में सहायता प्रदान करना।</a:t>
            </a:r>
            <a:endParaRPr lang="en-US" sz="2000" dirty="0">
              <a:solidFill>
                <a:schemeClr val="accent1"/>
              </a:solidFill>
            </a:endParaRPr>
          </a:p>
        </p:txBody>
      </p:sp>
      <p:pic>
        <p:nvPicPr>
          <p:cNvPr id="9" name="Picture 8">
            <a:extLst>
              <a:ext uri="{FF2B5EF4-FFF2-40B4-BE49-F238E27FC236}">
                <a16:creationId xmlns:a16="http://schemas.microsoft.com/office/drawing/2014/main" id="{141C2B81-A520-B071-3D54-33ADE599A10D}"/>
              </a:ext>
            </a:extLst>
          </p:cNvPr>
          <p:cNvPicPr>
            <a:picLocks noChangeAspect="1"/>
          </p:cNvPicPr>
          <p:nvPr/>
        </p:nvPicPr>
        <p:blipFill>
          <a:blip r:embed="rId2"/>
          <a:stretch>
            <a:fillRect/>
          </a:stretch>
        </p:blipFill>
        <p:spPr>
          <a:xfrm>
            <a:off x="7991910" y="507216"/>
            <a:ext cx="3623006" cy="2059746"/>
          </a:xfrm>
          <a:prstGeom prst="rect">
            <a:avLst/>
          </a:prstGeom>
        </p:spPr>
      </p:pic>
      <p:pic>
        <p:nvPicPr>
          <p:cNvPr id="11" name="Picture 10">
            <a:extLst>
              <a:ext uri="{FF2B5EF4-FFF2-40B4-BE49-F238E27FC236}">
                <a16:creationId xmlns:a16="http://schemas.microsoft.com/office/drawing/2014/main" id="{8AEDB9F7-C018-21F9-FD5B-0CF687116890}"/>
              </a:ext>
            </a:extLst>
          </p:cNvPr>
          <p:cNvPicPr>
            <a:picLocks noChangeAspect="1"/>
          </p:cNvPicPr>
          <p:nvPr/>
        </p:nvPicPr>
        <p:blipFill>
          <a:blip r:embed="rId3"/>
          <a:stretch>
            <a:fillRect/>
          </a:stretch>
        </p:blipFill>
        <p:spPr>
          <a:xfrm>
            <a:off x="8325421" y="4812310"/>
            <a:ext cx="3177739" cy="1783064"/>
          </a:xfrm>
          <a:prstGeom prst="rect">
            <a:avLst/>
          </a:prstGeom>
        </p:spPr>
      </p:pic>
      <p:pic>
        <p:nvPicPr>
          <p:cNvPr id="13" name="Picture 12">
            <a:extLst>
              <a:ext uri="{FF2B5EF4-FFF2-40B4-BE49-F238E27FC236}">
                <a16:creationId xmlns:a16="http://schemas.microsoft.com/office/drawing/2014/main" id="{F17E7ECA-DF72-52C2-69BE-F524E3D42DCA}"/>
              </a:ext>
            </a:extLst>
          </p:cNvPr>
          <p:cNvPicPr>
            <a:picLocks noChangeAspect="1"/>
          </p:cNvPicPr>
          <p:nvPr/>
        </p:nvPicPr>
        <p:blipFill>
          <a:blip r:embed="rId4"/>
          <a:stretch>
            <a:fillRect/>
          </a:stretch>
        </p:blipFill>
        <p:spPr>
          <a:xfrm>
            <a:off x="6546762" y="2663624"/>
            <a:ext cx="3177738" cy="1926344"/>
          </a:xfrm>
          <a:prstGeom prst="rect">
            <a:avLst/>
          </a:prstGeom>
        </p:spPr>
      </p:pic>
    </p:spTree>
    <p:extLst>
      <p:ext uri="{BB962C8B-B14F-4D97-AF65-F5344CB8AC3E}">
        <p14:creationId xmlns:p14="http://schemas.microsoft.com/office/powerpoint/2010/main" val="978443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B49F-62A8-DC6A-AC19-EA115A746146}"/>
              </a:ext>
            </a:extLst>
          </p:cNvPr>
          <p:cNvSpPr>
            <a:spLocks noGrp="1"/>
          </p:cNvSpPr>
          <p:nvPr>
            <p:ph type="title"/>
          </p:nvPr>
        </p:nvSpPr>
        <p:spPr>
          <a:xfrm>
            <a:off x="3061981" y="174508"/>
            <a:ext cx="1367406" cy="679508"/>
          </a:xfrm>
        </p:spPr>
        <p:txBody>
          <a:bodyPr>
            <a:normAutofit fontScale="90000"/>
          </a:bodyPr>
          <a:lstStyle/>
          <a:p>
            <a:r>
              <a:rPr lang="hi-IN" sz="4000" b="1" dirty="0"/>
              <a:t>प्रभाव</a:t>
            </a:r>
            <a:endParaRPr lang="en-US" sz="4000" b="1" dirty="0"/>
          </a:p>
        </p:txBody>
      </p:sp>
      <p:sp>
        <p:nvSpPr>
          <p:cNvPr id="3" name="Content Placeholder 2">
            <a:extLst>
              <a:ext uri="{FF2B5EF4-FFF2-40B4-BE49-F238E27FC236}">
                <a16:creationId xmlns:a16="http://schemas.microsoft.com/office/drawing/2014/main" id="{D32A2A69-2B3B-9638-C019-C3668724171A}"/>
              </a:ext>
            </a:extLst>
          </p:cNvPr>
          <p:cNvSpPr>
            <a:spLocks noGrp="1"/>
          </p:cNvSpPr>
          <p:nvPr>
            <p:ph idx="1"/>
          </p:nvPr>
        </p:nvSpPr>
        <p:spPr>
          <a:xfrm>
            <a:off x="1508943" y="1095032"/>
            <a:ext cx="4815840" cy="5248656"/>
          </a:xfrm>
        </p:spPr>
        <p:txBody>
          <a:bodyPr>
            <a:normAutofit/>
          </a:bodyPr>
          <a:lstStyle/>
          <a:p>
            <a:pPr marL="0" indent="0">
              <a:buNone/>
            </a:pPr>
            <a:r>
              <a:rPr lang="hg-IN" dirty="0">
                <a:solidFill>
                  <a:schemeClr val="accent1"/>
                </a:solidFill>
              </a:rPr>
              <a:t>1. </a:t>
            </a:r>
            <a:r>
              <a:rPr lang="hi-IN" dirty="0">
                <a:solidFill>
                  <a:schemeClr val="accent1"/>
                </a:solidFill>
              </a:rPr>
              <a:t>इसका सकारात्मक परिणाम यह हुआ कि प्रथम फेरे में ही हमारा विद्यालय निपुण विद्यालय बना।</a:t>
            </a:r>
            <a:endParaRPr lang="en-GB" dirty="0">
              <a:solidFill>
                <a:schemeClr val="accent1"/>
              </a:solidFill>
            </a:endParaRPr>
          </a:p>
          <a:p>
            <a:pPr marL="0" indent="0">
              <a:buNone/>
            </a:pPr>
            <a:r>
              <a:rPr lang="hi-IN" dirty="0">
                <a:solidFill>
                  <a:schemeClr val="accent1"/>
                </a:solidFill>
              </a:rPr>
              <a:t>2.यह नवाचार </a:t>
            </a:r>
            <a:r>
              <a:rPr lang="en-US" dirty="0">
                <a:solidFill>
                  <a:schemeClr val="accent1"/>
                </a:solidFill>
              </a:rPr>
              <a:t>SCERT </a:t>
            </a:r>
            <a:r>
              <a:rPr lang="hi-IN" dirty="0">
                <a:solidFill>
                  <a:schemeClr val="accent1"/>
                </a:solidFill>
              </a:rPr>
              <a:t>द्वारा पंचम राज्य स्तरीय कला क्राफ्ट एवं पपेट प्रतियोगिता में राज्य स्तर पर चयनित हुआ है।</a:t>
            </a:r>
            <a:endParaRPr lang="en-GB" dirty="0">
              <a:solidFill>
                <a:schemeClr val="accent1"/>
              </a:solidFill>
            </a:endParaRPr>
          </a:p>
          <a:p>
            <a:pPr marL="0" indent="0">
              <a:buNone/>
            </a:pPr>
            <a:r>
              <a:rPr lang="hi-IN" dirty="0">
                <a:solidFill>
                  <a:schemeClr val="accent1"/>
                </a:solidFill>
              </a:rPr>
              <a:t>3.अलीगढ़ कार्यक्रम में मुख्य अतिथि माननीय मुख्य मंत्री श्री आदित्यनाथ योगी जी के सम्मुख बेसिक शिक्षा विभाग की ओर से अपने इस शून्य निवेश नवाचार को प्रस्तुत करने का सुअवसर प्राप्त हुआ।</a:t>
            </a:r>
            <a:endParaRPr lang="en-GB" dirty="0">
              <a:solidFill>
                <a:schemeClr val="accent1"/>
              </a:solidFill>
            </a:endParaRPr>
          </a:p>
          <a:p>
            <a:pPr marL="0" indent="0">
              <a:buNone/>
            </a:pPr>
            <a:r>
              <a:rPr lang="hi-IN" dirty="0">
                <a:solidFill>
                  <a:schemeClr val="accent1"/>
                </a:solidFill>
              </a:rPr>
              <a:t>4.मिशन प्रेरणा के अंतर्गत जनपद के उत्कृष्ट स्कूलों का एक संग्रह तैयार किया गया है, जिसका नाम है "सजते स्कूल सवरते बच्चे" । इस संग्रह में चयनित 22 उत्कृष्ट स्कूलों में हमारे प्रा० वि० मुकंद पुर विद्यालय का भी चयन हुआ।</a:t>
            </a:r>
            <a:endParaRPr lang="en-US" dirty="0">
              <a:solidFill>
                <a:schemeClr val="accent1"/>
              </a:solidFill>
            </a:endParaRPr>
          </a:p>
        </p:txBody>
      </p:sp>
      <p:pic>
        <p:nvPicPr>
          <p:cNvPr id="5" name="Picture 4">
            <a:extLst>
              <a:ext uri="{FF2B5EF4-FFF2-40B4-BE49-F238E27FC236}">
                <a16:creationId xmlns:a16="http://schemas.microsoft.com/office/drawing/2014/main" id="{30EBE83A-47C9-B686-009D-8F782ABC11B8}"/>
              </a:ext>
            </a:extLst>
          </p:cNvPr>
          <p:cNvPicPr>
            <a:picLocks noChangeAspect="1"/>
          </p:cNvPicPr>
          <p:nvPr/>
        </p:nvPicPr>
        <p:blipFill>
          <a:blip r:embed="rId2"/>
          <a:stretch>
            <a:fillRect/>
          </a:stretch>
        </p:blipFill>
        <p:spPr>
          <a:xfrm>
            <a:off x="9638451" y="4750435"/>
            <a:ext cx="2476610" cy="1742644"/>
          </a:xfrm>
          <a:prstGeom prst="rect">
            <a:avLst/>
          </a:prstGeom>
        </p:spPr>
      </p:pic>
      <p:pic>
        <p:nvPicPr>
          <p:cNvPr id="6" name="Picture 5">
            <a:extLst>
              <a:ext uri="{FF2B5EF4-FFF2-40B4-BE49-F238E27FC236}">
                <a16:creationId xmlns:a16="http://schemas.microsoft.com/office/drawing/2014/main" id="{5CBC6A04-E2C2-C2C9-A569-82AF87EE95CE}"/>
              </a:ext>
            </a:extLst>
          </p:cNvPr>
          <p:cNvPicPr>
            <a:picLocks noChangeAspect="1"/>
          </p:cNvPicPr>
          <p:nvPr/>
        </p:nvPicPr>
        <p:blipFill>
          <a:blip r:embed="rId3"/>
          <a:stretch>
            <a:fillRect/>
          </a:stretch>
        </p:blipFill>
        <p:spPr>
          <a:xfrm>
            <a:off x="7536589" y="286737"/>
            <a:ext cx="3461501" cy="2097248"/>
          </a:xfrm>
          <a:prstGeom prst="rect">
            <a:avLst/>
          </a:prstGeom>
        </p:spPr>
      </p:pic>
      <p:pic>
        <p:nvPicPr>
          <p:cNvPr id="7" name="Picture 6">
            <a:extLst>
              <a:ext uri="{FF2B5EF4-FFF2-40B4-BE49-F238E27FC236}">
                <a16:creationId xmlns:a16="http://schemas.microsoft.com/office/drawing/2014/main" id="{4DFE5325-70F8-A681-BEA1-ABBC83585F2A}"/>
              </a:ext>
            </a:extLst>
          </p:cNvPr>
          <p:cNvPicPr>
            <a:picLocks noChangeAspect="1"/>
          </p:cNvPicPr>
          <p:nvPr/>
        </p:nvPicPr>
        <p:blipFill>
          <a:blip r:embed="rId4"/>
          <a:stretch>
            <a:fillRect/>
          </a:stretch>
        </p:blipFill>
        <p:spPr>
          <a:xfrm>
            <a:off x="6697566" y="2589638"/>
            <a:ext cx="2940885" cy="1955144"/>
          </a:xfrm>
          <a:prstGeom prst="rect">
            <a:avLst/>
          </a:prstGeom>
        </p:spPr>
      </p:pic>
      <p:pic>
        <p:nvPicPr>
          <p:cNvPr id="9" name="Picture 8">
            <a:extLst>
              <a:ext uri="{FF2B5EF4-FFF2-40B4-BE49-F238E27FC236}">
                <a16:creationId xmlns:a16="http://schemas.microsoft.com/office/drawing/2014/main" id="{C20D40F6-08C0-6C3B-DAE1-DFBCC330860A}"/>
              </a:ext>
            </a:extLst>
          </p:cNvPr>
          <p:cNvPicPr>
            <a:picLocks noChangeAspect="1"/>
          </p:cNvPicPr>
          <p:nvPr/>
        </p:nvPicPr>
        <p:blipFill>
          <a:blip r:embed="rId5"/>
          <a:stretch>
            <a:fillRect/>
          </a:stretch>
        </p:blipFill>
        <p:spPr>
          <a:xfrm>
            <a:off x="9888884" y="2860646"/>
            <a:ext cx="2218411" cy="1541524"/>
          </a:xfrm>
          <a:prstGeom prst="rect">
            <a:avLst/>
          </a:prstGeom>
        </p:spPr>
      </p:pic>
      <p:pic>
        <p:nvPicPr>
          <p:cNvPr id="11" name="Picture 10">
            <a:extLst>
              <a:ext uri="{FF2B5EF4-FFF2-40B4-BE49-F238E27FC236}">
                <a16:creationId xmlns:a16="http://schemas.microsoft.com/office/drawing/2014/main" id="{59881304-08BF-C4BB-E79A-691C959270F4}"/>
              </a:ext>
            </a:extLst>
          </p:cNvPr>
          <p:cNvPicPr>
            <a:picLocks noChangeAspect="1"/>
          </p:cNvPicPr>
          <p:nvPr/>
        </p:nvPicPr>
        <p:blipFill>
          <a:blip r:embed="rId6"/>
          <a:stretch>
            <a:fillRect/>
          </a:stretch>
        </p:blipFill>
        <p:spPr>
          <a:xfrm>
            <a:off x="6697566" y="4750435"/>
            <a:ext cx="2771070" cy="1955144"/>
          </a:xfrm>
          <a:prstGeom prst="rect">
            <a:avLst/>
          </a:prstGeom>
        </p:spPr>
      </p:pic>
    </p:spTree>
    <p:extLst>
      <p:ext uri="{BB962C8B-B14F-4D97-AF65-F5344CB8AC3E}">
        <p14:creationId xmlns:p14="http://schemas.microsoft.com/office/powerpoint/2010/main" val="24621389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0A8B-18EA-5FB4-CDE2-E40FEEF9FD5A}"/>
              </a:ext>
            </a:extLst>
          </p:cNvPr>
          <p:cNvSpPr>
            <a:spLocks noGrp="1"/>
          </p:cNvSpPr>
          <p:nvPr>
            <p:ph type="ctrTitle"/>
          </p:nvPr>
        </p:nvSpPr>
        <p:spPr>
          <a:xfrm>
            <a:off x="5441308" y="5637402"/>
            <a:ext cx="2527035" cy="356382"/>
          </a:xfrm>
        </p:spPr>
        <p:txBody>
          <a:bodyPr>
            <a:normAutofit fontScale="90000"/>
          </a:bodyPr>
          <a:lstStyle/>
          <a:p>
            <a:r>
              <a:rPr lang="hi-IN" sz="4400" b="1" u="sng" dirty="0"/>
              <a:t>धन्यवाद</a:t>
            </a:r>
            <a:endParaRPr lang="en-US" sz="4400" b="1" u="sng" dirty="0"/>
          </a:p>
        </p:txBody>
      </p:sp>
      <p:pic>
        <p:nvPicPr>
          <p:cNvPr id="4" name="Picture 3">
            <a:extLst>
              <a:ext uri="{FF2B5EF4-FFF2-40B4-BE49-F238E27FC236}">
                <a16:creationId xmlns:a16="http://schemas.microsoft.com/office/drawing/2014/main" id="{1595BB54-B545-58E2-0155-A45C2310C08C}"/>
              </a:ext>
            </a:extLst>
          </p:cNvPr>
          <p:cNvPicPr>
            <a:picLocks noChangeAspect="1"/>
          </p:cNvPicPr>
          <p:nvPr/>
        </p:nvPicPr>
        <p:blipFill>
          <a:blip r:embed="rId2"/>
          <a:stretch>
            <a:fillRect/>
          </a:stretch>
        </p:blipFill>
        <p:spPr>
          <a:xfrm>
            <a:off x="3288484" y="931179"/>
            <a:ext cx="7004807" cy="3940204"/>
          </a:xfrm>
          <a:prstGeom prst="rect">
            <a:avLst/>
          </a:prstGeom>
        </p:spPr>
      </p:pic>
    </p:spTree>
    <p:extLst>
      <p:ext uri="{BB962C8B-B14F-4D97-AF65-F5344CB8AC3E}">
        <p14:creationId xmlns:p14="http://schemas.microsoft.com/office/powerpoint/2010/main" val="3730892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TM02892315[[fn=Wisp]]</Template>
  <TotalTime>0</TotalTime>
  <Words>425</Words>
  <Application>Microsoft Office PowerPoint</Application>
  <PresentationFormat>Widescreen</PresentationFormat>
  <Paragraphs>31</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Century Gothic</vt:lpstr>
      <vt:lpstr>Wingdings 3</vt:lpstr>
      <vt:lpstr>Wisp</vt:lpstr>
      <vt:lpstr>गणित का जादुई निपुण पिटारा</vt:lpstr>
      <vt:lpstr>PowerPoint Presentation</vt:lpstr>
      <vt:lpstr>चुनौतियां </vt:lpstr>
      <vt:lpstr>उद्देश्य</vt:lpstr>
      <vt:lpstr>निर्माण विधि</vt:lpstr>
      <vt:lpstr>क्रियान्वयन </vt:lpstr>
      <vt:lpstr>प्रभाव</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गणित का जादुई निपुण पिटारा</dc:title>
  <dc:creator>Muskan Varshney</dc:creator>
  <cp:lastModifiedBy>Hemlata Gupta</cp:lastModifiedBy>
  <cp:revision>2</cp:revision>
  <dcterms:created xsi:type="dcterms:W3CDTF">2026-03-13T04:40:13Z</dcterms:created>
  <dcterms:modified xsi:type="dcterms:W3CDTF">2026-04-26T08:58:53Z</dcterms:modified>
</cp:coreProperties>
</file>