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8" r:id="rId4"/>
    <p:sldId id="269" r:id="rId5"/>
    <p:sldId id="268" r:id="rId6"/>
    <p:sldId id="265" r:id="rId7"/>
  </p:sldIdLst>
  <p:sldSz cx="18288000" cy="10287000"/>
  <p:notesSz cx="6858000" cy="9144000"/>
  <p:embeddedFontLst>
    <p:embeddedFont>
      <p:font typeface="Kokila" panose="020B0604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3" y="-155937"/>
            <a:ext cx="18288204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2390" y="4544176"/>
            <a:ext cx="1059887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i-IN" sz="8000" b="1" dirty="0">
                <a:solidFill>
                  <a:schemeClr val="accent3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वर्चुअल लैबः विज्ञान शिक्षा में संसाधनों के अभाव का प्रभावी समाधान</a:t>
            </a:r>
            <a:endParaRPr lang="hi-IN" sz="8800" b="1" spc="-736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ea typeface="Open Sauce Heavy"/>
              <a:cs typeface="Kokila" panose="020B0604020202020204" pitchFamily="34" charset="0"/>
              <a:sym typeface="Open Sauce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63200" y="7263776"/>
            <a:ext cx="78295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i-IN" sz="40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एन. ए. ख़ान (प्रवक्ता)</a:t>
            </a:r>
          </a:p>
          <a:p>
            <a:pPr algn="ctr"/>
            <a:r>
              <a:rPr lang="hi-IN" sz="40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   जिला शिक्षा एवं प्रशिक्षण संस्थान,</a:t>
            </a:r>
          </a:p>
          <a:p>
            <a:pPr algn="ctr"/>
            <a:r>
              <a:rPr lang="hi-IN" sz="40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जनपद - बुलंदशहर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49A2DA45-582E-45F8-B918-18AACF1B793A}"/>
              </a:ext>
            </a:extLst>
          </p:cNvPr>
          <p:cNvSpPr/>
          <p:nvPr/>
        </p:nvSpPr>
        <p:spPr>
          <a:xfrm>
            <a:off x="7848600" y="482928"/>
            <a:ext cx="2590801" cy="259080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461D-C148-4AD9-9F84-445FD81C2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9" y="419100"/>
            <a:ext cx="2590800" cy="2618527"/>
          </a:xfrm>
          <a:prstGeom prst="rect">
            <a:avLst/>
          </a:prstGeom>
        </p:spPr>
      </p:pic>
      <p:pic>
        <p:nvPicPr>
          <p:cNvPr id="13" name="Picture 12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29C69F0D-BC3F-4AEE-AF86-C94116D743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5143500"/>
            <a:ext cx="1710734" cy="177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DF2373-4C9F-421F-AB46-10A32C8B786C}"/>
              </a:ext>
            </a:extLst>
          </p:cNvPr>
          <p:cNvSpPr txBox="1"/>
          <p:nvPr/>
        </p:nvSpPr>
        <p:spPr>
          <a:xfrm>
            <a:off x="504840" y="749325"/>
            <a:ext cx="17292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8800" b="1" u="sng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8800" b="1" u="sng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उद्देश्य</a:t>
            </a:r>
            <a:endParaRPr lang="en-US" sz="8800" b="1" u="sng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E9DC0B8-6240-4BE4-95D2-CAEAF75B9A55}"/>
              </a:ext>
            </a:extLst>
          </p:cNvPr>
          <p:cNvSpPr/>
          <p:nvPr/>
        </p:nvSpPr>
        <p:spPr>
          <a:xfrm>
            <a:off x="228601" y="3155514"/>
            <a:ext cx="3505200" cy="5349626"/>
          </a:xfrm>
          <a:custGeom>
            <a:avLst/>
            <a:gdLst/>
            <a:ahLst/>
            <a:cxnLst/>
            <a:rect l="l" t="t" r="r" b="b"/>
            <a:pathLst>
              <a:path w="5259534" h="6343736">
                <a:moveTo>
                  <a:pt x="0" y="0"/>
                </a:moveTo>
                <a:lnTo>
                  <a:pt x="5259534" y="0"/>
                </a:lnTo>
                <a:lnTo>
                  <a:pt x="5259534" y="6343736"/>
                </a:lnTo>
                <a:lnTo>
                  <a:pt x="0" y="6343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3C1A54-78CC-4D96-BF4D-06F95AB19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090F15-5252-40EC-9AC8-96232835375B}"/>
              </a:ext>
            </a:extLst>
          </p:cNvPr>
          <p:cNvSpPr/>
          <p:nvPr/>
        </p:nvSpPr>
        <p:spPr>
          <a:xfrm>
            <a:off x="4267200" y="2933700"/>
            <a:ext cx="7848600" cy="160698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180667-D029-483E-8F65-2C0B0284199D}"/>
              </a:ext>
            </a:extLst>
          </p:cNvPr>
          <p:cNvSpPr/>
          <p:nvPr/>
        </p:nvSpPr>
        <p:spPr>
          <a:xfrm>
            <a:off x="4267200" y="5026834"/>
            <a:ext cx="7848600" cy="160698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5A255E-CC90-4012-BB24-4D33FEC9B461}"/>
              </a:ext>
            </a:extLst>
          </p:cNvPr>
          <p:cNvSpPr/>
          <p:nvPr/>
        </p:nvSpPr>
        <p:spPr>
          <a:xfrm>
            <a:off x="4267200" y="7076260"/>
            <a:ext cx="7848600" cy="160698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5FDFF-7219-4661-A305-BBB88285CB43}"/>
              </a:ext>
            </a:extLst>
          </p:cNvPr>
          <p:cNvSpPr txBox="1"/>
          <p:nvPr/>
        </p:nvSpPr>
        <p:spPr>
          <a:xfrm>
            <a:off x="4267200" y="3040440"/>
            <a:ext cx="769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विज्ञान की सक्रिय प्रयोगशाला उपलब्ध करना</a:t>
            </a:r>
            <a:endParaRPr lang="en-US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DC21A-7854-4244-B0BC-610A1B3AFFEC}"/>
              </a:ext>
            </a:extLst>
          </p:cNvPr>
          <p:cNvSpPr txBox="1"/>
          <p:nvPr/>
        </p:nvSpPr>
        <p:spPr>
          <a:xfrm>
            <a:off x="4419600" y="5455503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latin typeface="Kokila" panose="020B0604020202020204" pitchFamily="34" charset="0"/>
                <a:cs typeface="Kokila" panose="020B0604020202020204" pitchFamily="34" charset="0"/>
              </a:rPr>
              <a:t>वर्चुअल लैब स्थापना करना</a:t>
            </a:r>
            <a:endParaRPr lang="en-US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82D6A-828F-403A-9D03-A6F1B572C2B6}"/>
              </a:ext>
            </a:extLst>
          </p:cNvPr>
          <p:cNvSpPr txBox="1"/>
          <p:nvPr/>
        </p:nvSpPr>
        <p:spPr>
          <a:xfrm>
            <a:off x="4419600" y="7200900"/>
            <a:ext cx="769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में विज्ञान के प्रति रुचि जागृत करना</a:t>
            </a:r>
            <a:endParaRPr lang="en-US" sz="4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736432-8EAE-4852-AAF5-E950C3A249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19" name="Picture 18" descr="A group of men standing in a room&#10;&#10;Description automatically generated">
            <a:extLst>
              <a:ext uri="{FF2B5EF4-FFF2-40B4-BE49-F238E27FC236}">
                <a16:creationId xmlns:a16="http://schemas.microsoft.com/office/drawing/2014/main" id="{A65A2330-1B89-4B81-96E7-098F2AD1F04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905" y="3917200"/>
            <a:ext cx="5301095" cy="3512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6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6611600" y="680359"/>
            <a:ext cx="2641839" cy="1734007"/>
          </a:xfrm>
          <a:custGeom>
            <a:avLst/>
            <a:gdLst/>
            <a:ahLst/>
            <a:cxnLst/>
            <a:rect l="l" t="t" r="r" b="b"/>
            <a:pathLst>
              <a:path w="2641839" h="1734007">
                <a:moveTo>
                  <a:pt x="0" y="0"/>
                </a:moveTo>
                <a:lnTo>
                  <a:pt x="2641839" y="0"/>
                </a:lnTo>
                <a:lnTo>
                  <a:pt x="2641839" y="1734006"/>
                </a:lnTo>
                <a:lnTo>
                  <a:pt x="0" y="1734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1F5D4-D9D0-473F-B689-DEE34A250BA2}"/>
              </a:ext>
            </a:extLst>
          </p:cNvPr>
          <p:cNvSpPr txBox="1"/>
          <p:nvPr/>
        </p:nvSpPr>
        <p:spPr>
          <a:xfrm>
            <a:off x="1277645" y="728052"/>
            <a:ext cx="16400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u="sng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</a:t>
            </a:r>
            <a:endParaRPr lang="en-US" sz="9000" b="1" u="sng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16C18B-6105-4333-BEEE-BE0B496DF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32" y="1461675"/>
            <a:ext cx="6723280" cy="67232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AA35AB-1EC7-4721-B49F-819851790EBE}"/>
              </a:ext>
            </a:extLst>
          </p:cNvPr>
          <p:cNvSpPr/>
          <p:nvPr/>
        </p:nvSpPr>
        <p:spPr>
          <a:xfrm>
            <a:off x="1524000" y="3465998"/>
            <a:ext cx="9525000" cy="1606986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7FB22E-0B4C-4B2F-B1C0-F20F46244D6C}"/>
              </a:ext>
            </a:extLst>
          </p:cNvPr>
          <p:cNvSpPr/>
          <p:nvPr/>
        </p:nvSpPr>
        <p:spPr>
          <a:xfrm>
            <a:off x="1535466" y="5456825"/>
            <a:ext cx="9513534" cy="1606986"/>
          </a:xfrm>
          <a:prstGeom prst="roundRect">
            <a:avLst/>
          </a:prstGeom>
          <a:noFill/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58D069-944C-17EF-7725-AD7EDA01F7B6}"/>
              </a:ext>
            </a:extLst>
          </p:cNvPr>
          <p:cNvGrpSpPr/>
          <p:nvPr/>
        </p:nvGrpSpPr>
        <p:grpSpPr>
          <a:xfrm>
            <a:off x="717532" y="3566535"/>
            <a:ext cx="9950468" cy="1448902"/>
            <a:chOff x="609600" y="3467556"/>
            <a:chExt cx="9950468" cy="14489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B3AF60-1976-4192-892C-6665B3D8D0A9}"/>
                </a:ext>
              </a:extLst>
            </p:cNvPr>
            <p:cNvSpPr txBox="1"/>
            <p:nvPr/>
          </p:nvSpPr>
          <p:spPr>
            <a:xfrm>
              <a:off x="1169713" y="3467556"/>
              <a:ext cx="93903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i-IN" sz="4000" b="1">
                  <a:latin typeface="Kokila" panose="020B0604020202020204" pitchFamily="34" charset="0"/>
                  <a:ea typeface="MS Mincho"/>
                  <a:cs typeface="Kokila" panose="020B0604020202020204" pitchFamily="34" charset="0"/>
                </a:rPr>
                <a:t>डी.एल.एड पाठ्यक्रम </a:t>
              </a:r>
              <a:r>
                <a:rPr lang="hi-IN" sz="4000" b="1" dirty="0">
                  <a:latin typeface="Kokila" panose="020B0604020202020204" pitchFamily="34" charset="0"/>
                  <a:ea typeface="MS Mincho"/>
                  <a:cs typeface="Kokila" panose="020B0604020202020204" pitchFamily="34" charset="0"/>
                </a:rPr>
                <a:t>में शामिल विज्ञान के विभिन्न विषयों के अनुरूप वर्चुअल लैब सॉफ़्टवेयर का निर्माण/चयन किया गया। </a:t>
              </a:r>
              <a:endParaRPr lang="en-US" sz="4000" b="1" dirty="0">
                <a:latin typeface="Kokila" panose="020B0604020202020204" pitchFamily="34" charset="0"/>
                <a:ea typeface="MS Mincho"/>
                <a:cs typeface="Kokila" panose="020B0604020202020204" pitchFamily="34" charset="0"/>
              </a:endParaRPr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F2CFCD1B-15E6-4E9C-93B7-EDB3FE314221}"/>
                </a:ext>
              </a:extLst>
            </p:cNvPr>
            <p:cNvSpPr/>
            <p:nvPr/>
          </p:nvSpPr>
          <p:spPr>
            <a:xfrm>
              <a:off x="609600" y="3467556"/>
              <a:ext cx="914400" cy="1448902"/>
            </a:xfrm>
            <a:prstGeom prst="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181A3F-7885-CFB3-4E50-125061DFCB34}"/>
              </a:ext>
            </a:extLst>
          </p:cNvPr>
          <p:cNvGrpSpPr/>
          <p:nvPr/>
        </p:nvGrpSpPr>
        <p:grpSpPr>
          <a:xfrm>
            <a:off x="621066" y="5356949"/>
            <a:ext cx="10275534" cy="1576817"/>
            <a:chOff x="621066" y="5356949"/>
            <a:chExt cx="10275534" cy="15768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496C80-00F0-4FA1-B522-2FABB0ED8781}"/>
                </a:ext>
              </a:extLst>
            </p:cNvPr>
            <p:cNvSpPr txBox="1"/>
            <p:nvPr/>
          </p:nvSpPr>
          <p:spPr>
            <a:xfrm>
              <a:off x="1676400" y="5610327"/>
              <a:ext cx="92202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i-IN" sz="4000" b="1" dirty="0">
                  <a:latin typeface="Kokila" panose="020B0604020202020204" pitchFamily="34" charset="0"/>
                  <a:ea typeface="MS Mincho"/>
                  <a:cs typeface="Kokila" panose="020B0604020202020204" pitchFamily="34" charset="0"/>
                </a:rPr>
                <a:t>इस प्रक्रिया के दौरान विद्यार्थियों की अवधारणात्मक स्पष्टता और प्रायोगिक कौशल का मूल्यांकन किया गया</a:t>
              </a:r>
              <a:endParaRPr lang="en-US" sz="4000" b="1" dirty="0">
                <a:solidFill>
                  <a:prstClr val="black"/>
                </a:solidFill>
                <a:latin typeface="Kokila" panose="020B0604020202020204" pitchFamily="34" charset="0"/>
                <a:ea typeface="MS Mincho"/>
                <a:cs typeface="Kokila" panose="020B0604020202020204" pitchFamily="34" charset="0"/>
              </a:endParaRPr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3C8EA77B-91EE-4A72-8DD6-8D8DD8B80DC5}"/>
                </a:ext>
              </a:extLst>
            </p:cNvPr>
            <p:cNvSpPr/>
            <p:nvPr/>
          </p:nvSpPr>
          <p:spPr>
            <a:xfrm>
              <a:off x="621066" y="5356949"/>
              <a:ext cx="914400" cy="1448902"/>
            </a:xfrm>
            <a:prstGeom prst="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2C7ACF-F49A-4B2D-8FF9-137C3D225034}"/>
              </a:ext>
            </a:extLst>
          </p:cNvPr>
          <p:cNvSpPr/>
          <p:nvPr/>
        </p:nvSpPr>
        <p:spPr>
          <a:xfrm>
            <a:off x="1582444" y="7558984"/>
            <a:ext cx="9466556" cy="1606986"/>
          </a:xfrm>
          <a:prstGeom prst="round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2C26B6-B6D8-9F76-7FF5-C53C099AF2B7}"/>
              </a:ext>
            </a:extLst>
          </p:cNvPr>
          <p:cNvGrpSpPr/>
          <p:nvPr/>
        </p:nvGrpSpPr>
        <p:grpSpPr>
          <a:xfrm>
            <a:off x="621066" y="7416737"/>
            <a:ext cx="10275534" cy="1620746"/>
            <a:chOff x="621066" y="7416737"/>
            <a:chExt cx="10275534" cy="16207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295663-9F82-4855-BB66-A344C05C3515}"/>
                </a:ext>
              </a:extLst>
            </p:cNvPr>
            <p:cNvSpPr txBox="1"/>
            <p:nvPr/>
          </p:nvSpPr>
          <p:spPr>
            <a:xfrm>
              <a:off x="1676400" y="7714044"/>
              <a:ext cx="92202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i-IN" sz="4000" b="1" dirty="0">
                  <a:latin typeface="Kokila" panose="020B0604020202020204" pitchFamily="34" charset="0"/>
                  <a:ea typeface="MS Mincho"/>
                  <a:cs typeface="Kokila" panose="020B0604020202020204" pitchFamily="34" charset="0"/>
                </a:rPr>
                <a:t>विद्यार्थियों में वैज्ञानिक चर्चा और समूह गतिविधियों का आयोजन किया गया</a:t>
              </a:r>
              <a:endParaRPr lang="en-US" sz="4000" b="1" dirty="0">
                <a:solidFill>
                  <a:prstClr val="black"/>
                </a:solidFill>
                <a:latin typeface="Kokila" panose="020B0604020202020204" pitchFamily="34" charset="0"/>
                <a:ea typeface="MS Mincho"/>
                <a:cs typeface="Kokila" panose="020B0604020202020204" pitchFamily="34" charset="0"/>
              </a:endParaRPr>
            </a:p>
          </p:txBody>
        </p: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DFF8DAFC-73A0-4381-AF33-6F5950239212}"/>
                </a:ext>
              </a:extLst>
            </p:cNvPr>
            <p:cNvSpPr/>
            <p:nvPr/>
          </p:nvSpPr>
          <p:spPr>
            <a:xfrm>
              <a:off x="621066" y="7416737"/>
              <a:ext cx="914400" cy="1448902"/>
            </a:xfrm>
            <a:prstGeom prst="corne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C764367-24B1-47E9-B2C0-9FDA362A7A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27" name="Picture 26" descr="A person sitting at a desk&#10;&#10;Description automatically generated">
            <a:extLst>
              <a:ext uri="{FF2B5EF4-FFF2-40B4-BE49-F238E27FC236}">
                <a16:creationId xmlns:a16="http://schemas.microsoft.com/office/drawing/2014/main" id="{E798B0BC-D588-411C-80DC-EC85B9021977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106551" y="4279177"/>
            <a:ext cx="5447815" cy="416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B7561-0AEA-85CA-70CD-ABB032335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59CC976-3E77-0CB6-8D47-B746D6D88490}"/>
              </a:ext>
            </a:extLst>
          </p:cNvPr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DEC75F-160D-848F-078A-B9DDB4BD66EC}"/>
                </a:ext>
              </a:extLst>
            </p:cNvPr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793B9B7-35C0-3D38-45E5-BF1BAEAB2C02}"/>
                </a:ext>
              </a:extLst>
            </p:cNvPr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B5366F0-7C52-F715-D2CA-1AC1E66093DF}"/>
              </a:ext>
            </a:extLst>
          </p:cNvPr>
          <p:cNvSpPr/>
          <p:nvPr/>
        </p:nvSpPr>
        <p:spPr>
          <a:xfrm>
            <a:off x="16611600" y="680359"/>
            <a:ext cx="2641839" cy="1734007"/>
          </a:xfrm>
          <a:custGeom>
            <a:avLst/>
            <a:gdLst/>
            <a:ahLst/>
            <a:cxnLst/>
            <a:rect l="l" t="t" r="r" b="b"/>
            <a:pathLst>
              <a:path w="2641839" h="1734007">
                <a:moveTo>
                  <a:pt x="0" y="0"/>
                </a:moveTo>
                <a:lnTo>
                  <a:pt x="2641839" y="0"/>
                </a:lnTo>
                <a:lnTo>
                  <a:pt x="2641839" y="1734006"/>
                </a:lnTo>
                <a:lnTo>
                  <a:pt x="0" y="1734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FD8CE-0851-8A0F-0A4E-F252BA8F508C}"/>
              </a:ext>
            </a:extLst>
          </p:cNvPr>
          <p:cNvSpPr txBox="1"/>
          <p:nvPr/>
        </p:nvSpPr>
        <p:spPr>
          <a:xfrm>
            <a:off x="1277645" y="728052"/>
            <a:ext cx="16400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u="sng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</a:t>
            </a:r>
            <a:endParaRPr lang="en-US" sz="9000" b="1" u="sng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D0D535-9BED-1A02-1E8C-431738C9A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32" y="1461675"/>
            <a:ext cx="6723280" cy="67232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04BAAD-50AE-C1BF-5EA9-536752BC33CB}"/>
              </a:ext>
            </a:extLst>
          </p:cNvPr>
          <p:cNvSpPr/>
          <p:nvPr/>
        </p:nvSpPr>
        <p:spPr>
          <a:xfrm>
            <a:off x="1524000" y="3465998"/>
            <a:ext cx="9525000" cy="1606986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5D1FE1-9D5B-36C3-3B7A-015E53288E6E}"/>
              </a:ext>
            </a:extLst>
          </p:cNvPr>
          <p:cNvSpPr/>
          <p:nvPr/>
        </p:nvSpPr>
        <p:spPr>
          <a:xfrm>
            <a:off x="1535466" y="5456825"/>
            <a:ext cx="9513534" cy="1606986"/>
          </a:xfrm>
          <a:prstGeom prst="roundRect">
            <a:avLst/>
          </a:prstGeom>
          <a:noFill/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29AADD-2F0B-3888-9319-574866FA3E40}"/>
              </a:ext>
            </a:extLst>
          </p:cNvPr>
          <p:cNvGrpSpPr/>
          <p:nvPr/>
        </p:nvGrpSpPr>
        <p:grpSpPr>
          <a:xfrm>
            <a:off x="717532" y="3566535"/>
            <a:ext cx="10287000" cy="1448902"/>
            <a:chOff x="609600" y="3467556"/>
            <a:chExt cx="10287000" cy="14489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71D7A4-7C8C-6294-1A42-925F615C1954}"/>
                </a:ext>
              </a:extLst>
            </p:cNvPr>
            <p:cNvSpPr txBox="1"/>
            <p:nvPr/>
          </p:nvSpPr>
          <p:spPr>
            <a:xfrm>
              <a:off x="1676400" y="3619500"/>
              <a:ext cx="92202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u="none" strike="noStrike" baseline="0">
                  <a:solidFill>
                    <a:srgbClr val="00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AI</a:t>
              </a:r>
              <a:r>
                <a:rPr lang="hi-IN" sz="3600" b="1" i="0" u="none" strike="noStrike" baseline="0">
                  <a:solidFill>
                    <a:srgbClr val="00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सॉफ़्टवेयर (ऐप) के माध्यम से विज्ञान के सिद्धांतों को व्यावहारिक और इंटरेक्टिव तरीकों से विद्यार्थियों के समक्ष प्रस्तुत किया गया। </a:t>
              </a:r>
              <a:endParaRPr lang="en-US" sz="7200" b="1" dirty="0">
                <a:latin typeface="Kokila" panose="020B0604020202020204" pitchFamily="34" charset="0"/>
                <a:ea typeface="MS Mincho"/>
                <a:cs typeface="Kokila" panose="020B0604020202020204" pitchFamily="34" charset="0"/>
              </a:endParaRPr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0CBEBCE7-6474-9FAC-CFE8-ACF2D20CC006}"/>
                </a:ext>
              </a:extLst>
            </p:cNvPr>
            <p:cNvSpPr/>
            <p:nvPr/>
          </p:nvSpPr>
          <p:spPr>
            <a:xfrm>
              <a:off x="609600" y="3467556"/>
              <a:ext cx="914400" cy="1448902"/>
            </a:xfrm>
            <a:prstGeom prst="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944F70-5ADB-B78C-4D54-6BD8DA558149}"/>
              </a:ext>
            </a:extLst>
          </p:cNvPr>
          <p:cNvGrpSpPr/>
          <p:nvPr/>
        </p:nvGrpSpPr>
        <p:grpSpPr>
          <a:xfrm>
            <a:off x="621066" y="5356949"/>
            <a:ext cx="9818334" cy="1453707"/>
            <a:chOff x="621066" y="5356949"/>
            <a:chExt cx="9818334" cy="14537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DBF3F5-D56E-E242-7568-C8FA2C12A8BF}"/>
                </a:ext>
              </a:extLst>
            </p:cNvPr>
            <p:cNvSpPr txBox="1"/>
            <p:nvPr/>
          </p:nvSpPr>
          <p:spPr>
            <a:xfrm>
              <a:off x="1582444" y="5610327"/>
              <a:ext cx="88569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i-IN" sz="3600" b="1">
                  <a:solidFill>
                    <a:prstClr val="black"/>
                  </a:solidFill>
                  <a:latin typeface="Kokila" panose="020B0604020202020204" pitchFamily="34" charset="0"/>
                  <a:ea typeface="MS Mincho"/>
                  <a:cs typeface="Kokila" panose="020B0604020202020204" pitchFamily="34" charset="0"/>
                </a:rPr>
                <a:t>वर्चुअल लैब में संसाधनों  की आवश्यकता भौतिक रूप मे नहीं होती इसलिए अपनी आवश्यकतानुसार कई बार प्रयोग  कर सकते हैं।</a:t>
              </a:r>
              <a:endParaRPr lang="en-US" sz="3600" b="1" dirty="0">
                <a:solidFill>
                  <a:prstClr val="black"/>
                </a:solidFill>
                <a:latin typeface="Kokila" panose="020B0604020202020204" pitchFamily="34" charset="0"/>
                <a:ea typeface="MS Mincho"/>
                <a:cs typeface="Kokila" panose="020B0604020202020204" pitchFamily="34" charset="0"/>
              </a:endParaRPr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9E62241D-81C4-B6D5-29D0-8399C5549BDB}"/>
                </a:ext>
              </a:extLst>
            </p:cNvPr>
            <p:cNvSpPr/>
            <p:nvPr/>
          </p:nvSpPr>
          <p:spPr>
            <a:xfrm>
              <a:off x="621066" y="5356949"/>
              <a:ext cx="914400" cy="1448902"/>
            </a:xfrm>
            <a:prstGeom prst="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75EE9-38D6-483B-B28E-565FBF04FD44}"/>
              </a:ext>
            </a:extLst>
          </p:cNvPr>
          <p:cNvSpPr/>
          <p:nvPr/>
        </p:nvSpPr>
        <p:spPr>
          <a:xfrm>
            <a:off x="1582444" y="7558984"/>
            <a:ext cx="9466556" cy="1606986"/>
          </a:xfrm>
          <a:prstGeom prst="round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0E21BF-ADE9-5C69-A975-D38A405A118C}"/>
              </a:ext>
            </a:extLst>
          </p:cNvPr>
          <p:cNvGrpSpPr/>
          <p:nvPr/>
        </p:nvGrpSpPr>
        <p:grpSpPr>
          <a:xfrm>
            <a:off x="621066" y="7416737"/>
            <a:ext cx="10275534" cy="1448902"/>
            <a:chOff x="621066" y="7416737"/>
            <a:chExt cx="10275534" cy="14489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14C63F-6910-479F-A471-51807B037518}"/>
                </a:ext>
              </a:extLst>
            </p:cNvPr>
            <p:cNvSpPr txBox="1"/>
            <p:nvPr/>
          </p:nvSpPr>
          <p:spPr>
            <a:xfrm>
              <a:off x="1676400" y="7714044"/>
              <a:ext cx="92202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4400" b="1" dirty="0">
                <a:solidFill>
                  <a:prstClr val="black"/>
                </a:solidFill>
                <a:latin typeface="Kokila" panose="020B0604020202020204" pitchFamily="34" charset="0"/>
                <a:ea typeface="MS Mincho"/>
                <a:cs typeface="Kokila" panose="020B0604020202020204" pitchFamily="34" charset="0"/>
              </a:endParaRPr>
            </a:p>
          </p:txBody>
        </p: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7ABA5BDF-8AAE-B201-72DD-7E2E224A2E6C}"/>
                </a:ext>
              </a:extLst>
            </p:cNvPr>
            <p:cNvSpPr/>
            <p:nvPr/>
          </p:nvSpPr>
          <p:spPr>
            <a:xfrm>
              <a:off x="621066" y="7416737"/>
              <a:ext cx="914400" cy="1448902"/>
            </a:xfrm>
            <a:prstGeom prst="corne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06893BD-E3D8-8AED-9C03-2FA6168105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27" name="Picture 26" descr="A person sitting at a desk&#10;&#10;Description automatically generated">
            <a:extLst>
              <a:ext uri="{FF2B5EF4-FFF2-40B4-BE49-F238E27FC236}">
                <a16:creationId xmlns:a16="http://schemas.microsoft.com/office/drawing/2014/main" id="{85F7A7DC-4D85-E8FB-362D-EE02145E66C2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106551" y="4279177"/>
            <a:ext cx="5447815" cy="416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88C807-CADB-63A2-0360-46EA74C76DCA}"/>
              </a:ext>
            </a:extLst>
          </p:cNvPr>
          <p:cNvSpPr txBox="1"/>
          <p:nvPr/>
        </p:nvSpPr>
        <p:spPr>
          <a:xfrm>
            <a:off x="1953984" y="7738292"/>
            <a:ext cx="8743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atin typeface="Kokila" panose="020B0604020202020204" pitchFamily="34" charset="0"/>
                <a:cs typeface="Kokila" panose="020B0604020202020204" pitchFamily="34" charset="0"/>
              </a:rPr>
              <a:t>प्रशिक्षुओं को </a:t>
            </a:r>
            <a:r>
              <a:rPr lang="hi-IN" sz="3600" b="1">
                <a:latin typeface="Kokila" panose="020B0604020202020204" pitchFamily="34" charset="0"/>
                <a:cs typeface="Kokila" panose="020B0604020202020204" pitchFamily="34" charset="0"/>
              </a:rPr>
              <a:t>स्वयं करके सीखने का अवसर देते हुए वैज्ञानिक </a:t>
            </a:r>
            <a:r>
              <a:rPr lang="en-US" sz="3600" b="1">
                <a:latin typeface="Kokila" panose="020B0604020202020204" pitchFamily="34" charset="0"/>
                <a:cs typeface="Kokila" panose="020B0604020202020204" pitchFamily="34" charset="0"/>
              </a:rPr>
              <a:t> अवधारणा का व्यावहारिक अनुभव दिया</a:t>
            </a:r>
            <a:r>
              <a:rPr lang="hi-IN" sz="3600" b="1">
                <a:latin typeface="Kokila" panose="020B0604020202020204" pitchFamily="34" charset="0"/>
                <a:cs typeface="Kokila" panose="020B0604020202020204" pitchFamily="34" charset="0"/>
              </a:rPr>
              <a:t> गया </a:t>
            </a:r>
            <a:r>
              <a:rPr lang="en-US" sz="3600" b="1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71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3000" y="1705589"/>
            <a:ext cx="4310743" cy="4114800"/>
          </a:xfrm>
          <a:custGeom>
            <a:avLst/>
            <a:gdLst/>
            <a:ahLst/>
            <a:cxnLst/>
            <a:rect l="l" t="t" r="r" b="b"/>
            <a:pathLst>
              <a:path w="4310743" h="4114800">
                <a:moveTo>
                  <a:pt x="0" y="0"/>
                </a:moveTo>
                <a:lnTo>
                  <a:pt x="4310743" y="0"/>
                </a:lnTo>
                <a:lnTo>
                  <a:pt x="43107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575769">
            <a:off x="15842565" y="8371638"/>
            <a:ext cx="4077393" cy="4114800"/>
          </a:xfrm>
          <a:custGeom>
            <a:avLst/>
            <a:gdLst/>
            <a:ahLst/>
            <a:cxnLst/>
            <a:rect l="l" t="t" r="r" b="b"/>
            <a:pathLst>
              <a:path w="4077393" h="4114800">
                <a:moveTo>
                  <a:pt x="0" y="0"/>
                </a:moveTo>
                <a:lnTo>
                  <a:pt x="4077393" y="0"/>
                </a:lnTo>
                <a:lnTo>
                  <a:pt x="4077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F2373-4C9F-421F-AB46-10A32C8B786C}"/>
              </a:ext>
            </a:extLst>
          </p:cNvPr>
          <p:cNvSpPr txBox="1"/>
          <p:nvPr/>
        </p:nvSpPr>
        <p:spPr>
          <a:xfrm>
            <a:off x="381000" y="419100"/>
            <a:ext cx="17449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dirty="0">
                <a:solidFill>
                  <a:schemeClr val="tx2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प्रभाव </a:t>
            </a:r>
            <a:endParaRPr lang="en-US" sz="9000" b="1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046BDAC-FFAD-41FB-9374-50215F863833}"/>
              </a:ext>
            </a:extLst>
          </p:cNvPr>
          <p:cNvSpPr/>
          <p:nvPr/>
        </p:nvSpPr>
        <p:spPr>
          <a:xfrm>
            <a:off x="-5105400" y="1605625"/>
            <a:ext cx="6194603" cy="6786915"/>
          </a:xfrm>
          <a:custGeom>
            <a:avLst/>
            <a:gdLst/>
            <a:ahLst/>
            <a:cxnLst/>
            <a:rect l="l" t="t" r="r" b="b"/>
            <a:pathLst>
              <a:path w="6194603" h="6786915">
                <a:moveTo>
                  <a:pt x="0" y="0"/>
                </a:moveTo>
                <a:lnTo>
                  <a:pt x="6194603" y="0"/>
                </a:lnTo>
                <a:lnTo>
                  <a:pt x="6194603" y="6786915"/>
                </a:lnTo>
                <a:lnTo>
                  <a:pt x="0" y="678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137BF-9C48-4E34-83C3-54B81AC11F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6AA98081-9AAA-47B6-8C1F-89557327B183}"/>
              </a:ext>
            </a:extLst>
          </p:cNvPr>
          <p:cNvSpPr/>
          <p:nvPr/>
        </p:nvSpPr>
        <p:spPr>
          <a:xfrm>
            <a:off x="457200" y="2705100"/>
            <a:ext cx="11687143" cy="6723280"/>
          </a:xfrm>
          <a:prstGeom prst="round1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59C70B-2D1E-4B46-A5F2-D4EAFE42356A}"/>
              </a:ext>
            </a:extLst>
          </p:cNvPr>
          <p:cNvSpPr txBox="1"/>
          <p:nvPr/>
        </p:nvSpPr>
        <p:spPr>
          <a:xfrm>
            <a:off x="453481" y="2942678"/>
            <a:ext cx="1158611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0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वर्चुअल लैब के उपयोग से डी.एल.एड छात्रों की विज्ञान के प्रति समझ और रुचि में सकारात्मक वृद्धि प्रभाव देखा गया। </a:t>
            </a:r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0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ने जटिल अवधारणाओं को आसानी से समझा और उनके प्रायोगिक कौशल में भी सुधार हुआ। </a:t>
            </a:r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0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को भौतिक प्रयोगशाला के बिना भी प्रयोगात्मक ज्ञान का अनुभव हुआ है तथा विज्ञान शिक्षण को इंटरैक्टिव, सजीव और प्रेरक बना दिया है। </a:t>
            </a:r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hi-IN" sz="40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वर्चुअल लैब की इस पद्धति ने शिक्षा को एक नई दिशा दी है, जो भविष्य में विद्यालयी शिक्षण के तरीके को और भी समृद्ध बना सकती है।</a:t>
            </a:r>
            <a:endParaRPr lang="en-US" sz="40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A4E556-C3D6-46D1-8795-EDA28432FA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61FCB7-8FCB-4644-8CF2-9AFBCE71AAB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994" y="4110476"/>
            <a:ext cx="5321452" cy="4383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52700"/>
            <a:ext cx="18592799" cy="12419478"/>
            <a:chOff x="14113512" y="0"/>
            <a:chExt cx="20135119" cy="16559304"/>
          </a:xfrm>
        </p:grpSpPr>
        <p:sp>
          <p:nvSpPr>
            <p:cNvPr id="3" name="Freeform 3"/>
            <p:cNvSpPr/>
            <p:nvPr/>
          </p:nvSpPr>
          <p:spPr>
            <a:xfrm>
              <a:off x="20116800" y="2427473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-530790" y="7200900"/>
            <a:ext cx="3367329" cy="4086115"/>
          </a:xfrm>
          <a:custGeom>
            <a:avLst/>
            <a:gdLst/>
            <a:ahLst/>
            <a:cxnLst/>
            <a:rect l="l" t="t" r="r" b="b"/>
            <a:pathLst>
              <a:path w="5441011" h="7057915">
                <a:moveTo>
                  <a:pt x="0" y="0"/>
                </a:moveTo>
                <a:lnTo>
                  <a:pt x="5441011" y="0"/>
                </a:lnTo>
                <a:lnTo>
                  <a:pt x="5441011" y="7057915"/>
                </a:lnTo>
                <a:lnTo>
                  <a:pt x="0" y="705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13533444">
            <a:off x="16495515" y="-917367"/>
            <a:ext cx="3023527" cy="3214688"/>
          </a:xfrm>
          <a:custGeom>
            <a:avLst/>
            <a:gdLst/>
            <a:ahLst/>
            <a:cxnLst/>
            <a:rect l="l" t="t" r="r" b="b"/>
            <a:pathLst>
              <a:path w="4844873" h="4889322">
                <a:moveTo>
                  <a:pt x="0" y="0"/>
                </a:moveTo>
                <a:lnTo>
                  <a:pt x="4844873" y="0"/>
                </a:lnTo>
                <a:lnTo>
                  <a:pt x="4844873" y="4889322"/>
                </a:lnTo>
                <a:lnTo>
                  <a:pt x="0" y="4889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F5895-BB86-4F74-9B54-CC9736274879}"/>
              </a:ext>
            </a:extLst>
          </p:cNvPr>
          <p:cNvSpPr txBox="1"/>
          <p:nvPr/>
        </p:nvSpPr>
        <p:spPr>
          <a:xfrm>
            <a:off x="4876800" y="5834316"/>
            <a:ext cx="9067800" cy="22525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12853"/>
              </a:lnSpc>
            </a:pPr>
            <a:r>
              <a:rPr lang="hi-IN" sz="23900" b="1" dirty="0">
                <a:solidFill>
                  <a:srgbClr val="FFFFFF"/>
                </a:solidFill>
                <a:latin typeface="Kokila" panose="020B0604020202020204" pitchFamily="34" charset="0"/>
                <a:ea typeface="Montserrat Bold"/>
                <a:cs typeface="Kokila" panose="020B0604020202020204" pitchFamily="34" charset="0"/>
                <a:sym typeface="Montserrat Bold"/>
              </a:rPr>
              <a:t>धन्यवाद</a:t>
            </a:r>
            <a:endParaRPr lang="en-US" sz="23900" b="1" spc="-616" dirty="0">
              <a:solidFill>
                <a:srgbClr val="94DB4E"/>
              </a:solidFill>
              <a:latin typeface="Kokila" panose="020B0604020202020204" pitchFamily="34" charset="0"/>
              <a:ea typeface="Open Sauce Heavy"/>
              <a:cs typeface="Kokila" panose="020B0604020202020204" pitchFamily="34" charset="0"/>
              <a:sym typeface="Open Sauce Heavy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6E02F7-762B-43CD-986A-7BC29C645D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56" y="876300"/>
            <a:ext cx="2228688" cy="225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262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Arial</vt:lpstr>
      <vt:lpstr>Kokila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Vibrant The Power of Networking Presentation</dc:title>
  <dc:creator>LAL BAHADUR MAURYA</dc:creator>
  <cp:lastModifiedBy>Lalbahadur</cp:lastModifiedBy>
  <cp:revision>62</cp:revision>
  <dcterms:created xsi:type="dcterms:W3CDTF">2006-08-16T00:00:00Z</dcterms:created>
  <dcterms:modified xsi:type="dcterms:W3CDTF">2025-08-13T11:21:38Z</dcterms:modified>
  <dc:identifier>DAGetxbqciQ</dc:identifier>
</cp:coreProperties>
</file>