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7" r:id="rId4"/>
    <p:sldId id="281" r:id="rId5"/>
    <p:sldId id="271" r:id="rId6"/>
    <p:sldId id="278" r:id="rId7"/>
    <p:sldId id="282" r:id="rId8"/>
    <p:sldId id="275" r:id="rId9"/>
    <p:sldId id="283" r:id="rId10"/>
    <p:sldId id="280" r:id="rId11"/>
    <p:sldId id="279" r:id="rId12"/>
    <p:sldId id="27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4A0BDF-321F-4E97-9EEB-8120482CCC07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3735C1C5-9559-4C9F-AEA5-006CCC0B3886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hi-IN" sz="24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rPr>
            <a:t>परिषदीय विद्यालयों की छवि में सुधार</a:t>
          </a:r>
          <a:endParaRPr lang="en-IN" sz="2400" b="1" dirty="0">
            <a:solidFill>
              <a:schemeClr val="bg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4C178F50-34DC-4DF2-9F59-5CB30646C382}" type="parTrans" cxnId="{297DA975-1ED4-47DC-9F08-686F22BF46A7}">
      <dgm:prSet/>
      <dgm:spPr/>
      <dgm:t>
        <a:bodyPr/>
        <a:lstStyle/>
        <a:p>
          <a:endParaRPr lang="en-IN"/>
        </a:p>
      </dgm:t>
    </dgm:pt>
    <dgm:pt modelId="{EBF8681D-053C-48A7-B511-3F233619B1EE}" type="sibTrans" cxnId="{297DA975-1ED4-47DC-9F08-686F22BF46A7}">
      <dgm:prSet/>
      <dgm:spPr/>
      <dgm:t>
        <a:bodyPr/>
        <a:lstStyle/>
        <a:p>
          <a:endParaRPr lang="en-IN"/>
        </a:p>
      </dgm:t>
    </dgm:pt>
    <dgm:pt modelId="{2B70DD7C-2575-40B2-B848-14B7B16E91EC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hi-IN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rPr>
            <a:t>विद्यार्थियों और अभिभावकों में विश्वास और अपनत्व</a:t>
          </a:r>
          <a:endParaRPr lang="en-US" b="1" dirty="0">
            <a:solidFill>
              <a:schemeClr val="bg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BCE8D898-5060-46DB-8B42-23FFA4E189D4}" type="parTrans" cxnId="{27A99413-3949-4C65-9CD0-22DBAB5DA06D}">
      <dgm:prSet/>
      <dgm:spPr/>
      <dgm:t>
        <a:bodyPr/>
        <a:lstStyle/>
        <a:p>
          <a:endParaRPr lang="en-US"/>
        </a:p>
      </dgm:t>
    </dgm:pt>
    <dgm:pt modelId="{66CC3CF8-3566-474B-A038-F1FDB23C4B55}" type="sibTrans" cxnId="{27A99413-3949-4C65-9CD0-22DBAB5DA06D}">
      <dgm:prSet/>
      <dgm:spPr/>
      <dgm:t>
        <a:bodyPr/>
        <a:lstStyle/>
        <a:p>
          <a:endParaRPr lang="en-US"/>
        </a:p>
      </dgm:t>
    </dgm:pt>
    <dgm:pt modelId="{DE82C0DD-5FC3-49DE-8E97-219729AEF6DB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hi-IN" sz="24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rPr>
            <a:t>विद्यालय में आर्थिक सहयोग:</a:t>
          </a:r>
          <a:endParaRPr lang="en-US" sz="2400" b="1" dirty="0">
            <a:solidFill>
              <a:schemeClr val="bg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A7905D99-3E52-4DE0-AF7D-780D91136178}" type="parTrans" cxnId="{534434B4-DE84-445F-8BBD-D37FE7FD8516}">
      <dgm:prSet/>
      <dgm:spPr/>
      <dgm:t>
        <a:bodyPr/>
        <a:lstStyle/>
        <a:p>
          <a:endParaRPr lang="en-US"/>
        </a:p>
      </dgm:t>
    </dgm:pt>
    <dgm:pt modelId="{01DDA997-8A41-4B07-B32C-48CD45D13B82}" type="sibTrans" cxnId="{534434B4-DE84-445F-8BBD-D37FE7FD8516}">
      <dgm:prSet/>
      <dgm:spPr/>
      <dgm:t>
        <a:bodyPr/>
        <a:lstStyle/>
        <a:p>
          <a:endParaRPr lang="en-US"/>
        </a:p>
      </dgm:t>
    </dgm:pt>
    <dgm:pt modelId="{F0692764-FAE0-42CF-B330-686845FFDE57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hi-IN" sz="24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rPr>
            <a:t>म्यूजिक सिस्टम</a:t>
          </a:r>
          <a:r>
            <a:rPr lang="en-US" sz="24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rPr>
            <a:t>, </a:t>
          </a:r>
          <a:r>
            <a:rPr lang="hi-IN" sz="24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rPr>
            <a:t>बैटरी</a:t>
          </a:r>
          <a:r>
            <a:rPr lang="en-US" sz="24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rPr>
            <a:t>, </a:t>
          </a:r>
          <a:r>
            <a:rPr lang="hi-IN" sz="24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rPr>
            <a:t>इनवर्टर जैसे उपहार</a:t>
          </a:r>
          <a:endParaRPr lang="en-US" sz="2400" b="1" dirty="0">
            <a:solidFill>
              <a:schemeClr val="bg1"/>
            </a:solidFill>
            <a:latin typeface="Kokila" panose="020B0604020202020204" pitchFamily="34" charset="0"/>
            <a:cs typeface="Kokila" panose="020B0604020202020204" pitchFamily="34" charset="0"/>
          </a:endParaRPr>
        </a:p>
      </dgm:t>
    </dgm:pt>
    <dgm:pt modelId="{C1D7414E-5A7B-46D4-B015-39D932CAC69C}" type="parTrans" cxnId="{01561F81-E94C-4250-AF36-73CB490E0C0B}">
      <dgm:prSet/>
      <dgm:spPr/>
      <dgm:t>
        <a:bodyPr/>
        <a:lstStyle/>
        <a:p>
          <a:endParaRPr lang="en-US"/>
        </a:p>
      </dgm:t>
    </dgm:pt>
    <dgm:pt modelId="{6EFA4EA6-5CF8-407B-A1B6-85538B71AF89}" type="sibTrans" cxnId="{01561F81-E94C-4250-AF36-73CB490E0C0B}">
      <dgm:prSet/>
      <dgm:spPr/>
      <dgm:t>
        <a:bodyPr/>
        <a:lstStyle/>
        <a:p>
          <a:endParaRPr lang="en-US"/>
        </a:p>
      </dgm:t>
    </dgm:pt>
    <dgm:pt modelId="{EEC20856-F039-412B-A2C2-8DE7481D83B1}" type="pres">
      <dgm:prSet presAssocID="{FC4A0BDF-321F-4E97-9EEB-8120482CCC07}" presName="compositeShape" presStyleCnt="0">
        <dgm:presLayoutVars>
          <dgm:chMax val="7"/>
          <dgm:dir/>
          <dgm:resizeHandles val="exact"/>
        </dgm:presLayoutVars>
      </dgm:prSet>
      <dgm:spPr/>
    </dgm:pt>
    <dgm:pt modelId="{3A9ED447-0A4C-4E85-B599-13D6B03B5D4A}" type="pres">
      <dgm:prSet presAssocID="{FC4A0BDF-321F-4E97-9EEB-8120482CCC07}" presName="wedge1" presStyleLbl="node1" presStyleIdx="0" presStyleCnt="3" custScaleX="111574" custScaleY="116444" custLinFactNeighborX="-3599" custLinFactNeighborY="3037"/>
      <dgm:spPr/>
    </dgm:pt>
    <dgm:pt modelId="{78AF721D-25B1-4630-AB51-BF55910413B6}" type="pres">
      <dgm:prSet presAssocID="{FC4A0BDF-321F-4E97-9EEB-8120482CCC0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E206A60-761C-4C55-BCE8-3F84AE07B191}" type="pres">
      <dgm:prSet presAssocID="{FC4A0BDF-321F-4E97-9EEB-8120482CCC07}" presName="wedge2" presStyleLbl="node1" presStyleIdx="1" presStyleCnt="3" custScaleX="112579" custScaleY="116971" custLinFactNeighborX="-72" custLinFactNeighborY="622"/>
      <dgm:spPr/>
    </dgm:pt>
    <dgm:pt modelId="{BCFCE2FB-1BD6-4823-B6E6-77D1C0782216}" type="pres">
      <dgm:prSet presAssocID="{FC4A0BDF-321F-4E97-9EEB-8120482CCC0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1BAED16-D3C4-4068-BCD9-823BC443AFB7}" type="pres">
      <dgm:prSet presAssocID="{FC4A0BDF-321F-4E97-9EEB-8120482CCC07}" presName="wedge3" presStyleLbl="node1" presStyleIdx="2" presStyleCnt="3" custScaleX="119026" custScaleY="113807" custLinFactNeighborX="588" custLinFactNeighborY="-1589"/>
      <dgm:spPr/>
    </dgm:pt>
    <dgm:pt modelId="{ACCC9216-3029-4347-A632-415F15389EB0}" type="pres">
      <dgm:prSet presAssocID="{FC4A0BDF-321F-4E97-9EEB-8120482CCC0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7A99413-3949-4C65-9CD0-22DBAB5DA06D}" srcId="{FC4A0BDF-321F-4E97-9EEB-8120482CCC07}" destId="{2B70DD7C-2575-40B2-B848-14B7B16E91EC}" srcOrd="1" destOrd="0" parTransId="{BCE8D898-5060-46DB-8B42-23FFA4E189D4}" sibTransId="{66CC3CF8-3566-474B-A038-F1FDB23C4B55}"/>
    <dgm:cxn modelId="{63E17737-F48F-44CE-84EE-E6C83914CFFB}" type="presOf" srcId="{2B70DD7C-2575-40B2-B848-14B7B16E91EC}" destId="{BCFCE2FB-1BD6-4823-B6E6-77D1C0782216}" srcOrd="1" destOrd="0" presId="urn:microsoft.com/office/officeart/2005/8/layout/chart3"/>
    <dgm:cxn modelId="{297DA975-1ED4-47DC-9F08-686F22BF46A7}" srcId="{FC4A0BDF-321F-4E97-9EEB-8120482CCC07}" destId="{3735C1C5-9559-4C9F-AEA5-006CCC0B3886}" srcOrd="0" destOrd="0" parTransId="{4C178F50-34DC-4DF2-9F59-5CB30646C382}" sibTransId="{EBF8681D-053C-48A7-B511-3F233619B1EE}"/>
    <dgm:cxn modelId="{2DBA0257-0CE9-40AA-AE8F-6D385456F1D1}" type="presOf" srcId="{FC4A0BDF-321F-4E97-9EEB-8120482CCC07}" destId="{EEC20856-F039-412B-A2C2-8DE7481D83B1}" srcOrd="0" destOrd="0" presId="urn:microsoft.com/office/officeart/2005/8/layout/chart3"/>
    <dgm:cxn modelId="{01561F81-E94C-4250-AF36-73CB490E0C0B}" srcId="{DE82C0DD-5FC3-49DE-8E97-219729AEF6DB}" destId="{F0692764-FAE0-42CF-B330-686845FFDE57}" srcOrd="0" destOrd="0" parTransId="{C1D7414E-5A7B-46D4-B015-39D932CAC69C}" sibTransId="{6EFA4EA6-5CF8-407B-A1B6-85538B71AF89}"/>
    <dgm:cxn modelId="{E36DB2A8-75B6-4477-B398-1B2F0675562A}" type="presOf" srcId="{2B70DD7C-2575-40B2-B848-14B7B16E91EC}" destId="{1E206A60-761C-4C55-BCE8-3F84AE07B191}" srcOrd="0" destOrd="0" presId="urn:microsoft.com/office/officeart/2005/8/layout/chart3"/>
    <dgm:cxn modelId="{534434B4-DE84-445F-8BBD-D37FE7FD8516}" srcId="{FC4A0BDF-321F-4E97-9EEB-8120482CCC07}" destId="{DE82C0DD-5FC3-49DE-8E97-219729AEF6DB}" srcOrd="2" destOrd="0" parTransId="{A7905D99-3E52-4DE0-AF7D-780D91136178}" sibTransId="{01DDA997-8A41-4B07-B32C-48CD45D13B82}"/>
    <dgm:cxn modelId="{D2BC73B4-1218-433C-A4A0-9BE962F5AEA4}" type="presOf" srcId="{3735C1C5-9559-4C9F-AEA5-006CCC0B3886}" destId="{3A9ED447-0A4C-4E85-B599-13D6B03B5D4A}" srcOrd="0" destOrd="0" presId="urn:microsoft.com/office/officeart/2005/8/layout/chart3"/>
    <dgm:cxn modelId="{4A126AD1-7106-4A29-80C5-9751EF911E1C}" type="presOf" srcId="{3735C1C5-9559-4C9F-AEA5-006CCC0B3886}" destId="{78AF721D-25B1-4630-AB51-BF55910413B6}" srcOrd="1" destOrd="0" presId="urn:microsoft.com/office/officeart/2005/8/layout/chart3"/>
    <dgm:cxn modelId="{DFC3C3D2-5139-496E-86E3-14170A75290C}" type="presOf" srcId="{F0692764-FAE0-42CF-B330-686845FFDE57}" destId="{B1BAED16-D3C4-4068-BCD9-823BC443AFB7}" srcOrd="0" destOrd="1" presId="urn:microsoft.com/office/officeart/2005/8/layout/chart3"/>
    <dgm:cxn modelId="{7F85A8F1-E82A-414A-ADBD-3D844D8104C2}" type="presOf" srcId="{F0692764-FAE0-42CF-B330-686845FFDE57}" destId="{ACCC9216-3029-4347-A632-415F15389EB0}" srcOrd="1" destOrd="1" presId="urn:microsoft.com/office/officeart/2005/8/layout/chart3"/>
    <dgm:cxn modelId="{8EC41AFA-39D8-4464-9DF5-8C1ECC57FE57}" type="presOf" srcId="{DE82C0DD-5FC3-49DE-8E97-219729AEF6DB}" destId="{ACCC9216-3029-4347-A632-415F15389EB0}" srcOrd="1" destOrd="0" presId="urn:microsoft.com/office/officeart/2005/8/layout/chart3"/>
    <dgm:cxn modelId="{98123EFC-B6B1-43C1-AB69-8C52BEB7A4D7}" type="presOf" srcId="{DE82C0DD-5FC3-49DE-8E97-219729AEF6DB}" destId="{B1BAED16-D3C4-4068-BCD9-823BC443AFB7}" srcOrd="0" destOrd="0" presId="urn:microsoft.com/office/officeart/2005/8/layout/chart3"/>
    <dgm:cxn modelId="{0E7595FB-83BA-4F0E-ABFE-4A3811A63613}" type="presParOf" srcId="{EEC20856-F039-412B-A2C2-8DE7481D83B1}" destId="{3A9ED447-0A4C-4E85-B599-13D6B03B5D4A}" srcOrd="0" destOrd="0" presId="urn:microsoft.com/office/officeart/2005/8/layout/chart3"/>
    <dgm:cxn modelId="{F5B571E2-C5D6-4611-B2BE-6A9F520B6EE1}" type="presParOf" srcId="{EEC20856-F039-412B-A2C2-8DE7481D83B1}" destId="{78AF721D-25B1-4630-AB51-BF55910413B6}" srcOrd="1" destOrd="0" presId="urn:microsoft.com/office/officeart/2005/8/layout/chart3"/>
    <dgm:cxn modelId="{B3496550-25D6-4B51-93DE-50E1381604D7}" type="presParOf" srcId="{EEC20856-F039-412B-A2C2-8DE7481D83B1}" destId="{1E206A60-761C-4C55-BCE8-3F84AE07B191}" srcOrd="2" destOrd="0" presId="urn:microsoft.com/office/officeart/2005/8/layout/chart3"/>
    <dgm:cxn modelId="{E602CAE8-DE30-47F7-BBA4-AC63717B49A5}" type="presParOf" srcId="{EEC20856-F039-412B-A2C2-8DE7481D83B1}" destId="{BCFCE2FB-1BD6-4823-B6E6-77D1C0782216}" srcOrd="3" destOrd="0" presId="urn:microsoft.com/office/officeart/2005/8/layout/chart3"/>
    <dgm:cxn modelId="{8C486121-EA2A-4F2C-BB18-C0F84A71EB0F}" type="presParOf" srcId="{EEC20856-F039-412B-A2C2-8DE7481D83B1}" destId="{B1BAED16-D3C4-4068-BCD9-823BC443AFB7}" srcOrd="4" destOrd="0" presId="urn:microsoft.com/office/officeart/2005/8/layout/chart3"/>
    <dgm:cxn modelId="{1936EC9A-48D4-47EE-AFA3-F8671FF92CCD}" type="presParOf" srcId="{EEC20856-F039-412B-A2C2-8DE7481D83B1}" destId="{ACCC9216-3029-4347-A632-415F15389EB0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ED447-0A4C-4E85-B599-13D6B03B5D4A}">
      <dsp:nvSpPr>
        <dsp:cNvPr id="0" name=""/>
        <dsp:cNvSpPr/>
      </dsp:nvSpPr>
      <dsp:spPr>
        <a:xfrm>
          <a:off x="301929" y="113371"/>
          <a:ext cx="4652260" cy="4855322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1" kern="1200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rPr>
            <a:t>परिषदीय विद्यालयों की छवि में सुधार</a:t>
          </a:r>
          <a:endParaRPr lang="en-IN" sz="2400" b="1" kern="1200" dirty="0">
            <a:solidFill>
              <a:schemeClr val="bg1"/>
            </a:solidFill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2831319" y="1009294"/>
        <a:ext cx="1578445" cy="1618440"/>
      </dsp:txXfrm>
    </dsp:sp>
    <dsp:sp modelId="{1E206A60-761C-4C55-BCE8-3F84AE07B191}">
      <dsp:nvSpPr>
        <dsp:cNvPr id="0" name=""/>
        <dsp:cNvSpPr/>
      </dsp:nvSpPr>
      <dsp:spPr>
        <a:xfrm>
          <a:off x="213104" y="125784"/>
          <a:ext cx="4694165" cy="487729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b="1" kern="1200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rPr>
            <a:t>विद्यार्थियों और अभिभावकों में विश्वास और अपनत्व</a:t>
          </a:r>
          <a:endParaRPr lang="en-US" sz="2600" b="1" kern="1200" dirty="0">
            <a:solidFill>
              <a:schemeClr val="bg1"/>
            </a:solidFill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1498412" y="3203126"/>
        <a:ext cx="2123550" cy="1509639"/>
      </dsp:txXfrm>
    </dsp:sp>
    <dsp:sp modelId="{B1BAED16-D3C4-4068-BCD9-823BC443AFB7}">
      <dsp:nvSpPr>
        <dsp:cNvPr id="0" name=""/>
        <dsp:cNvSpPr/>
      </dsp:nvSpPr>
      <dsp:spPr>
        <a:xfrm>
          <a:off x="106215" y="99557"/>
          <a:ext cx="4962983" cy="474536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1" kern="1200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rPr>
            <a:t>विद्यालय में आर्थिक सहयोग:</a:t>
          </a:r>
          <a:endParaRPr lang="en-US" sz="2400" b="1" kern="1200" dirty="0">
            <a:solidFill>
              <a:schemeClr val="bg1"/>
            </a:solidFill>
            <a:latin typeface="Kokila" panose="020B0604020202020204" pitchFamily="34" charset="0"/>
            <a:cs typeface="Kokila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2400" b="1" kern="1200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rPr>
            <a:t>म्यूजिक सिस्टम</a:t>
          </a:r>
          <a:r>
            <a:rPr lang="en-US" sz="2400" b="1" kern="1200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rPr>
            <a:t>, </a:t>
          </a:r>
          <a:r>
            <a:rPr lang="hi-IN" sz="2400" b="1" kern="1200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rPr>
            <a:t>बैटरी</a:t>
          </a:r>
          <a:r>
            <a:rPr lang="en-US" sz="2400" b="1" kern="1200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rPr>
            <a:t>, </a:t>
          </a:r>
          <a:r>
            <a:rPr lang="hi-IN" sz="2400" b="1" kern="1200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rPr>
            <a:t>इनवर्टर जैसे उपहार</a:t>
          </a:r>
          <a:endParaRPr lang="en-US" sz="2400" b="1" kern="1200" dirty="0">
            <a:solidFill>
              <a:schemeClr val="bg1"/>
            </a:solidFill>
            <a:latin typeface="Kokila" panose="020B0604020202020204" pitchFamily="34" charset="0"/>
            <a:cs typeface="Kokila" panose="020B0604020202020204" pitchFamily="34" charset="0"/>
          </a:endParaRPr>
        </a:p>
      </dsp:txBody>
      <dsp:txXfrm>
        <a:off x="637963" y="1031683"/>
        <a:ext cx="1683869" cy="1581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9D82-4CCA-44D3-9219-F8B8E9FAD40B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C10D-24DD-4B68-A35E-E4FF8441B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8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9D82-4CCA-44D3-9219-F8B8E9FAD40B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C10D-24DD-4B68-A35E-E4FF8441B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9D82-4CCA-44D3-9219-F8B8E9FAD40B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C10D-24DD-4B68-A35E-E4FF8441B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79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02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94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51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72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88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01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87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4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9D82-4CCA-44D3-9219-F8B8E9FAD40B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C10D-24DD-4B68-A35E-E4FF8441B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22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66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35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5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9D82-4CCA-44D3-9219-F8B8E9FAD40B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C10D-24DD-4B68-A35E-E4FF8441B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5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9D82-4CCA-44D3-9219-F8B8E9FAD40B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C10D-24DD-4B68-A35E-E4FF8441B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1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9D82-4CCA-44D3-9219-F8B8E9FAD40B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C10D-24DD-4B68-A35E-E4FF8441B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1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9D82-4CCA-44D3-9219-F8B8E9FAD40B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C10D-24DD-4B68-A35E-E4FF8441B3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About us – Rajshree Teacher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7" y="453341"/>
            <a:ext cx="1105584" cy="110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48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9D82-4CCA-44D3-9219-F8B8E9FAD40B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C10D-24DD-4B68-A35E-E4FF8441B3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About us – Rajshree Teacher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0" y="411138"/>
            <a:ext cx="1105584" cy="110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07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9D82-4CCA-44D3-9219-F8B8E9FAD40B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C10D-24DD-4B68-A35E-E4FF8441B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9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9D82-4CCA-44D3-9219-F8B8E9FAD40B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C10D-24DD-4B68-A35E-E4FF8441B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7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2">
                <a:lumMod val="0"/>
                <a:lumOff val="100000"/>
              </a:schemeClr>
            </a:gs>
            <a:gs pos="100000">
              <a:schemeClr val="accent4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E9D82-4CCA-44D3-9219-F8B8E9FAD40B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C10D-24DD-4B68-A35E-E4FF8441B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1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5000">
              <a:schemeClr val="accent2">
                <a:lumMod val="0"/>
                <a:lumOff val="100000"/>
              </a:schemeClr>
            </a:gs>
            <a:gs pos="100000">
              <a:schemeClr val="accent4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F082-A30F-48D2-8C9E-25E357751AF2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E6659-11D3-440D-B7AA-E8C4045CE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1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4297" y="0"/>
            <a:ext cx="7171509" cy="731520"/>
          </a:xfrm>
        </p:spPr>
        <p:txBody>
          <a:bodyPr>
            <a:noAutofit/>
          </a:bodyPr>
          <a:lstStyle/>
          <a:p>
            <a:r>
              <a:rPr lang="hi-IN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Kokila" panose="020B0604020202020204" pitchFamily="34" charset="0"/>
                <a:cs typeface="Kokila" panose="020B0604020202020204" pitchFamily="34" charset="0"/>
              </a:rPr>
              <a:t>P</a:t>
            </a:r>
            <a:r>
              <a:rPr lang="en-US" sz="44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Kokila" panose="020B0604020202020204" pitchFamily="34" charset="0"/>
                <a:cs typeface="Kokila" panose="020B0604020202020204" pitchFamily="34" charset="0"/>
              </a:rPr>
              <a:t>3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Kokila" panose="020B0604020202020204" pitchFamily="34" charset="0"/>
                <a:cs typeface="Kokila" panose="020B0604020202020204" pitchFamily="34" charset="0"/>
              </a:rPr>
              <a:t>G </a:t>
            </a:r>
            <a:r>
              <a:rPr lang="hi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Kokila" panose="020B0604020202020204" pitchFamily="34" charset="0"/>
                <a:cs typeface="Kokila" panose="020B0604020202020204" pitchFamily="34" charset="0"/>
              </a:rPr>
              <a:t>बैंक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2" descr="About us – Rajshree Teach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" y="-38637"/>
            <a:ext cx="1888464" cy="188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G20230813120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4" y="3252651"/>
            <a:ext cx="12100566" cy="3487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7E764E-0DE8-1989-C76E-AC3AEA5FDC10}"/>
              </a:ext>
            </a:extLst>
          </p:cNvPr>
          <p:cNvSpPr txBox="1"/>
          <p:nvPr/>
        </p:nvSpPr>
        <p:spPr>
          <a:xfrm>
            <a:off x="3097763" y="905595"/>
            <a:ext cx="54979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शिक्षिका   -    संगम वर्मा </a:t>
            </a:r>
            <a:endParaRPr lang="en-US" sz="2400" b="1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पद नाम   -   </a:t>
            </a:r>
            <a:r>
              <a:rPr lang="en-US" sz="2400" b="1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सहायक अध्यापिका </a:t>
            </a:r>
          </a:p>
          <a:p>
            <a:pPr lvl="0" algn="just">
              <a:lnSpc>
                <a:spcPct val="100000"/>
              </a:lnSpc>
            </a:pP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विद्यालय  </a:t>
            </a:r>
            <a:r>
              <a:rPr lang="en-US" sz="2400" b="1">
                <a:latin typeface="Kokila" panose="020B0604020202020204" pitchFamily="34" charset="0"/>
                <a:cs typeface="Kokila" panose="020B0604020202020204" pitchFamily="34" charset="0"/>
              </a:rPr>
              <a:t>- 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   उ</a:t>
            </a:r>
            <a:r>
              <a:rPr lang="en-US" sz="2400" b="1">
                <a:latin typeface="Kokila" panose="020B0604020202020204" pitchFamily="34" charset="0"/>
                <a:cs typeface="Kokila" panose="020B0604020202020204" pitchFamily="34" charset="0"/>
              </a:rPr>
              <a:t>0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प्र</a:t>
            </a:r>
            <a:r>
              <a:rPr lang="en-US" sz="2400" b="1">
                <a:latin typeface="Kokila" panose="020B0604020202020204" pitchFamily="34" charset="0"/>
                <a:cs typeface="Kokila" panose="020B0604020202020204" pitchFamily="34" charset="0"/>
              </a:rPr>
              <a:t>0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वि</a:t>
            </a:r>
            <a:r>
              <a:rPr lang="en-US" sz="2400" b="1">
                <a:latin typeface="Kokila" panose="020B0604020202020204" pitchFamily="34" charset="0"/>
                <a:cs typeface="Kokila" panose="020B0604020202020204" pitchFamily="34" charset="0"/>
              </a:rPr>
              <a:t>0 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जगसड़</a:t>
            </a:r>
            <a:endParaRPr lang="en-US" sz="2400" b="1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ब्लाक     </a:t>
            </a:r>
            <a:r>
              <a:rPr lang="en-US" sz="2400" b="1">
                <a:latin typeface="Kokila" panose="020B0604020202020204" pitchFamily="34" charset="0"/>
                <a:cs typeface="Kokila" panose="020B0604020202020204" pitchFamily="34" charset="0"/>
              </a:rPr>
              <a:t>-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    नकहा </a:t>
            </a:r>
            <a:endParaRPr lang="en-US" sz="2400" b="1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जनपद    </a:t>
            </a:r>
            <a:r>
              <a:rPr lang="en-US" sz="2400" b="1">
                <a:latin typeface="Kokila" panose="020B0604020202020204" pitchFamily="34" charset="0"/>
                <a:cs typeface="Kokila" panose="020B0604020202020204" pitchFamily="34" charset="0"/>
              </a:rPr>
              <a:t>-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    लखीमपुर खीरी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16947"/>
      </p:ext>
    </p:extLst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054" y="941538"/>
            <a:ext cx="9577251" cy="692332"/>
          </a:xfrm>
        </p:spPr>
        <p:txBody>
          <a:bodyPr>
            <a:normAutofit/>
          </a:bodyPr>
          <a:lstStyle/>
          <a:p>
            <a:pPr algn="ctr"/>
            <a:r>
              <a:rPr lang="hi-IN" sz="36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प्रार्थना सभा में नियमित उपस्थिति में वृद्धि  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6" name="Picture 5" descr="WhatsApp Image 2024-07-30 at 17.45.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54" y="2655494"/>
            <a:ext cx="4976946" cy="29148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202407270819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4917" y="2655494"/>
            <a:ext cx="5399313" cy="29365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0240" y="365760"/>
            <a:ext cx="99930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ctr"/>
            <a:r>
              <a:rPr lang="hi-IN" sz="4800" b="1" dirty="0">
                <a:solidFill>
                  <a:schemeClr val="accent1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निष्कर्ष</a:t>
            </a:r>
          </a:p>
          <a:p>
            <a:pPr marL="514350" indent="-514350"/>
            <a:endParaRPr lang="hi-IN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20539" y="1584039"/>
            <a:ext cx="10071461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2800" b="1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Kokila" panose="020B0604020202020204" pitchFamily="34" charset="0"/>
                <a:cs typeface="Kokila" panose="020B0604020202020204" pitchFamily="34" charset="0"/>
              </a:rPr>
              <a:t>P</a:t>
            </a:r>
            <a:r>
              <a:rPr lang="en-US" sz="2800" b="1" baseline="300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Kokila" panose="020B0604020202020204" pitchFamily="34" charset="0"/>
                <a:cs typeface="Kokila" panose="020B0604020202020204" pitchFamily="34" charset="0"/>
              </a:rPr>
              <a:t>3</a:t>
            </a:r>
            <a:r>
              <a:rPr lang="en-US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Kokila" panose="020B0604020202020204" pitchFamily="34" charset="0"/>
                <a:cs typeface="Kokila" panose="020B0604020202020204" pitchFamily="34" charset="0"/>
              </a:rPr>
              <a:t>G </a:t>
            </a:r>
            <a:r>
              <a:rPr lang="hi-IN" sz="2800" b="1">
                <a:latin typeface="Kokila" panose="020B0604020202020204" pitchFamily="34" charset="0"/>
                <a:cs typeface="Kokila" panose="020B0604020202020204" pitchFamily="34" charset="0"/>
              </a:rPr>
              <a:t>बैंक 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पहल यह दर्शाती है कि एक छोटा सा प्रयास </a:t>
            </a:r>
            <a:r>
              <a:rPr lang="hi-IN" sz="2800" b="1">
                <a:latin typeface="Kokila" panose="020B0604020202020204" pitchFamily="34" charset="0"/>
                <a:cs typeface="Kokila" panose="020B0604020202020204" pitchFamily="34" charset="0"/>
              </a:rPr>
              <a:t>वंचित</a:t>
            </a:r>
            <a:r>
              <a:rPr lang="en-US" sz="2800" b="1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b="1">
                <a:latin typeface="Kokila" panose="020B0604020202020204" pitchFamily="34" charset="0"/>
                <a:cs typeface="Kokila" panose="020B0604020202020204" pitchFamily="34" charset="0"/>
              </a:rPr>
              <a:t>विद्यार्थियों के 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जीवन पर कितना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latin typeface="Kokila" panose="020B0604020202020204" pitchFamily="34" charset="0"/>
                <a:cs typeface="Kokila" panose="020B0604020202020204" pitchFamily="34" charset="0"/>
              </a:rPr>
              <a:t>     </a:t>
            </a:r>
            <a:r>
              <a:rPr lang="hi-IN" sz="2800" b="1">
                <a:latin typeface="Kokila" panose="020B0604020202020204" pitchFamily="34" charset="0"/>
                <a:cs typeface="Kokila" panose="020B0604020202020204" pitchFamily="34" charset="0"/>
              </a:rPr>
              <a:t>   गहरा 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प्रभाव डाल सकता है।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hi-IN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 नामांकन एवं नियमित उपस्थिति </a:t>
            </a:r>
            <a:r>
              <a:rPr lang="hi-IN" sz="2800" b="1">
                <a:latin typeface="Kokila" panose="020B0604020202020204" pitchFamily="34" charset="0"/>
                <a:cs typeface="Kokila" panose="020B0604020202020204" pitchFamily="34" charset="0"/>
              </a:rPr>
              <a:t>मे वृद्धि हुई 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। </a:t>
            </a:r>
            <a:endParaRPr lang="en-US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hi-IN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sz="2800" b="1">
                <a:latin typeface="Kokila" panose="020B0604020202020204" pitchFamily="34" charset="0"/>
                <a:cs typeface="Kokila" panose="020B0604020202020204" pitchFamily="34" charset="0"/>
              </a:rPr>
              <a:t>  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इस मॉडल को अन्य विद्यालयों में लागू किया जा सकता है </a:t>
            </a:r>
            <a:r>
              <a:rPr lang="hi-IN" sz="2800" b="1">
                <a:latin typeface="Kokila" panose="020B0604020202020204" pitchFamily="34" charset="0"/>
                <a:cs typeface="Kokila" panose="020B0604020202020204" pitchFamily="34" charset="0"/>
              </a:rPr>
              <a:t>ताकि</a:t>
            </a:r>
            <a:r>
              <a:rPr lang="en-US" sz="2800" b="1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किसी भी बच्चे को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i-IN" sz="2800" b="1">
                <a:latin typeface="Kokila" panose="020B0604020202020204" pitchFamily="34" charset="0"/>
                <a:cs typeface="Kokila" panose="020B0604020202020204" pitchFamily="34" charset="0"/>
              </a:rPr>
              <a:t>        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संसाधनों की कमी के कारण शिक्षा से </a:t>
            </a:r>
            <a:r>
              <a:rPr lang="hi-IN" sz="2800" b="1">
                <a:latin typeface="Kokila" panose="020B0604020202020204" pitchFamily="34" charset="0"/>
                <a:cs typeface="Kokila" panose="020B0604020202020204" pitchFamily="34" charset="0"/>
              </a:rPr>
              <a:t>वंचित</a:t>
            </a:r>
            <a:r>
              <a:rPr lang="en-US" sz="2800" b="1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न रहना पड़े।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lang="en-US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sz="2800" b="1">
                <a:latin typeface="Kokila" panose="020B0604020202020204" pitchFamily="34" charset="0"/>
                <a:cs typeface="Kokila" panose="020B0604020202020204" pitchFamily="34" charset="0"/>
              </a:rPr>
              <a:t>  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सामुदायिक भागीदारी को </a:t>
            </a:r>
            <a:r>
              <a:rPr lang="hi-IN" sz="2800" b="1">
                <a:latin typeface="Kokila" panose="020B0604020202020204" pitchFamily="34" charset="0"/>
                <a:cs typeface="Kokila" panose="020B0604020202020204" pitchFamily="34" charset="0"/>
              </a:rPr>
              <a:t>प्रोत्साहन  मिला ।</a:t>
            </a:r>
            <a:endParaRPr lang="hi-IN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lang="en-US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sz="2800" b="1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b="1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विद्यार्थियों के आत्मविश्वास और शैक्षिक गुणवत्ता में </a:t>
            </a:r>
            <a:r>
              <a:rPr lang="hi-IN" sz="2800" b="1">
                <a:latin typeface="Kokila" panose="020B0604020202020204" pitchFamily="34" charset="0"/>
                <a:cs typeface="Kokila" panose="020B0604020202020204" pitchFamily="34" charset="0"/>
              </a:rPr>
              <a:t>सुधार के साथ  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सरकारी विद्यालयों की 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>
                <a:latin typeface="Kokila" panose="020B0604020202020204" pitchFamily="34" charset="0"/>
                <a:cs typeface="Kokila" panose="020B0604020202020204" pitchFamily="34" charset="0"/>
              </a:rPr>
              <a:t>          </a:t>
            </a:r>
            <a:r>
              <a:rPr lang="hi-IN" sz="2800" b="1">
                <a:latin typeface="Kokila" panose="020B0604020202020204" pitchFamily="34" charset="0"/>
                <a:cs typeface="Kokila" panose="020B0604020202020204" pitchFamily="34" charset="0"/>
              </a:rPr>
              <a:t>छवि मे सुधार हुआ । </a:t>
            </a:r>
            <a:endParaRPr lang="hi-IN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i-IN" b="1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endParaRPr lang="hi-IN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409408" y="1701903"/>
            <a:ext cx="5839098" cy="292608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11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धन्यवाद</a:t>
            </a:r>
            <a:endParaRPr lang="en-US" sz="11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9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4824" y="365125"/>
            <a:ext cx="47665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latin typeface="Kokila" panose="020B0604020202020204" pitchFamily="34" charset="0"/>
                <a:ea typeface="+mj-ea"/>
                <a:cs typeface="Kokila" panose="020B0604020202020204" pitchFamily="34" charset="0"/>
              </a:rPr>
              <a:t>                           उद्देश्य </a:t>
            </a:r>
            <a:endParaRPr lang="en-US" sz="4400" b="1" kern="1200"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2224" y="2484826"/>
            <a:ext cx="60491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800" b="1">
                <a:latin typeface="Kokila" panose="020B0604020202020204" pitchFamily="34" charset="0"/>
                <a:cs typeface="Kokila" panose="020B0604020202020204" pitchFamily="34" charset="0"/>
              </a:rPr>
              <a:t>अशिक्षित व आर्थिक रूप से कमजोर   अभिभावकों के बच्चों को स्टेशनरी का सामान उपलब्ध कराना।  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b="1">
                <a:latin typeface="Kokila" panose="020B0604020202020204" pitchFamily="34" charset="0"/>
                <a:cs typeface="Kokila" panose="020B0604020202020204" pitchFamily="34" charset="0"/>
              </a:rPr>
              <a:t>विद्यार्थियों</a:t>
            </a:r>
            <a:r>
              <a:rPr lang="en-US" sz="2800" b="1">
                <a:latin typeface="Kokila" panose="020B0604020202020204" pitchFamily="34" charset="0"/>
                <a:cs typeface="Kokila" panose="020B0604020202020204" pitchFamily="34" charset="0"/>
              </a:rPr>
              <a:t> की नियमित उपस्थिति व  नामांकन को बढ़ाना।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b="1">
                <a:latin typeface="Kokila" panose="020B0604020202020204" pitchFamily="34" charset="0"/>
                <a:cs typeface="Kokila" panose="020B0604020202020204" pitchFamily="34" charset="0"/>
              </a:rPr>
              <a:t>विद्यार्थियों</a:t>
            </a:r>
            <a:r>
              <a:rPr lang="en-US" sz="2800" b="1">
                <a:latin typeface="Kokila" panose="020B0604020202020204" pitchFamily="34" charset="0"/>
                <a:cs typeface="Kokila" panose="020B0604020202020204" pitchFamily="34" charset="0"/>
              </a:rPr>
              <a:t> के आत्मसम्मान की रक्षा करना  और आत्मविश्वास को बढ़ाना।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" r="25108" b="1"/>
          <a:stretch>
            <a:fillRect/>
          </a:stretch>
        </p:blipFill>
        <p:spPr>
          <a:xfrm>
            <a:off x="6666723" y="1253331"/>
            <a:ext cx="5181600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420089-0027-74DD-AB9D-490687AAC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6" y="-33816"/>
            <a:ext cx="1965450" cy="17275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F6C55-E5C7-A744-114D-C58228511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77ED86-A38A-0E6C-DCE3-714944EEB99A}"/>
              </a:ext>
            </a:extLst>
          </p:cNvPr>
          <p:cNvSpPr/>
          <p:nvPr/>
        </p:nvSpPr>
        <p:spPr>
          <a:xfrm>
            <a:off x="1588925" y="852635"/>
            <a:ext cx="51784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i-IN" dirty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i-IN"/>
              <a:t> </a:t>
            </a:r>
            <a:r>
              <a:rPr lang="hi-IN" dirty="0"/>
              <a:t>पिछले 5 वर्षों </a:t>
            </a:r>
            <a:r>
              <a:rPr lang="hi-IN"/>
              <a:t>से चल रही अनोखी पहल</a:t>
            </a:r>
            <a:r>
              <a:rPr lang="en-US"/>
              <a:t> </a:t>
            </a:r>
            <a:r>
              <a:rPr lang="hi-IN"/>
              <a:t>  </a:t>
            </a:r>
            <a:endParaRPr lang="hi-IN" dirty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i-IN" dirty="0"/>
              <a:t> एक </a:t>
            </a:r>
            <a:r>
              <a:rPr lang="hi-IN"/>
              <a:t>बहु-शेल्फ कैबिनेट का उपयोग जिसमें अभिभावकों तथा विद्यार्थियों द्वारा सहयोग स्वरूप दी गयी स्टेशनरी रखी गई         </a:t>
            </a:r>
            <a:endParaRPr lang="en-US" dirty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i-IN"/>
              <a:t> स्टेशनरी की सामग्री:-</a:t>
            </a:r>
            <a:endParaRPr lang="en-US"/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i-IN"/>
              <a:t>पेंसिल</a:t>
            </a:r>
            <a:r>
              <a:rPr lang="en-US"/>
              <a:t>, </a:t>
            </a:r>
            <a:r>
              <a:rPr lang="hi-IN"/>
              <a:t>रबर</a:t>
            </a:r>
            <a:r>
              <a:rPr lang="en-US"/>
              <a:t>, </a:t>
            </a:r>
            <a:r>
              <a:rPr lang="hi-IN"/>
              <a:t>कटर</a:t>
            </a:r>
            <a:endParaRPr lang="en-US"/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i-IN"/>
              <a:t>पेन</a:t>
            </a:r>
            <a:r>
              <a:rPr lang="en-US"/>
              <a:t>, </a:t>
            </a:r>
            <a:r>
              <a:rPr lang="hi-IN" dirty="0"/>
              <a:t>स्केच पेन</a:t>
            </a:r>
            <a:endParaRPr lang="en-US" dirty="0"/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i-IN" dirty="0"/>
              <a:t>ज्योमेट्री के उपकरण (स्केल</a:t>
            </a:r>
            <a:r>
              <a:rPr lang="en-US"/>
              <a:t>, </a:t>
            </a:r>
            <a:r>
              <a:rPr lang="hi-IN" dirty="0"/>
              <a:t>चॉदा</a:t>
            </a:r>
            <a:r>
              <a:rPr lang="en-US"/>
              <a:t>, </a:t>
            </a:r>
            <a:r>
              <a:rPr lang="hi-IN" dirty="0"/>
              <a:t>प्रकार)</a:t>
            </a:r>
            <a:endParaRPr lang="en-US" dirty="0"/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i-IN" dirty="0"/>
              <a:t>कॉपी</a:t>
            </a:r>
            <a:r>
              <a:rPr lang="en-US"/>
              <a:t>, </a:t>
            </a:r>
            <a:r>
              <a:rPr lang="hi-IN"/>
              <a:t>पेपर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i-IN"/>
              <a:t>विद्यार्थियों के लिए आवश्यक लेखन सामग्री की</a:t>
            </a:r>
            <a:r>
              <a:rPr lang="en-US"/>
              <a:t> </a:t>
            </a:r>
            <a:r>
              <a:rPr lang="hi-IN"/>
              <a:t>नि:शुल्क उपलब्धता की गई </a:t>
            </a:r>
            <a:endParaRPr lang="hi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0CD0DC-F699-61BE-4655-690430672A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476" y="937727"/>
            <a:ext cx="3930131" cy="2491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87D272-1D7C-D023-A9A5-17E031A9A4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477" y="3806892"/>
            <a:ext cx="3930131" cy="2729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555D20-B3C4-926B-CFC9-9EA2EC39B57A}"/>
              </a:ext>
            </a:extLst>
          </p:cNvPr>
          <p:cNvSpPr txBox="1"/>
          <p:nvPr/>
        </p:nvSpPr>
        <p:spPr>
          <a:xfrm>
            <a:off x="2481943" y="559836"/>
            <a:ext cx="361405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4400" b="1">
                <a:latin typeface="Kokila" panose="020B0604020202020204" pitchFamily="34" charset="0"/>
                <a:ea typeface="Times New Roman" pitchFamily="18" charset="0"/>
                <a:cs typeface="Kokila" panose="020B0604020202020204" pitchFamily="34" charset="0"/>
              </a:rPr>
              <a:t>क्रियान्वयन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7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B130DFA-727F-8376-3C15-B1495E26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>
                <a:latin typeface="Kokila" panose="020B0604020202020204" pitchFamily="34" charset="0"/>
                <a:cs typeface="Kokila" panose="020B0604020202020204" pitchFamily="34" charset="0"/>
              </a:rPr>
              <a:t>दैनिक संचालन</a:t>
            </a:r>
            <a:br>
              <a:rPr lang="en-US" sz="4400" b="1"/>
            </a:b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6273" y="2141537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3200" u="sng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b="1">
                <a:latin typeface="Kokila" panose="020B0604020202020204" pitchFamily="34" charset="0"/>
                <a:cs typeface="Kokila" panose="020B0604020202020204" pitchFamily="34" charset="0"/>
              </a:rPr>
              <a:t>  सामग्री रखने के लिए कई दराजों वाली कैबिनेट प्रतिदिन विद्यालय के बरामदे में रख दी जाती है।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b="1">
                <a:latin typeface="Kokila" panose="020B0604020202020204" pitchFamily="34" charset="0"/>
                <a:cs typeface="Kokila" panose="020B0604020202020204" pitchFamily="34" charset="0"/>
              </a:rPr>
              <a:t>   विद्यार्थियों की आवश्यकतानुसार सामग्री का उपयोग </a:t>
            </a:r>
            <a:r>
              <a:rPr lang="hi-IN" sz="3200" b="1">
                <a:latin typeface="Kokila" panose="020B0604020202020204" pitchFamily="34" charset="0"/>
                <a:cs typeface="Kokila" panose="020B0604020202020204" pitchFamily="34" charset="0"/>
              </a:rPr>
              <a:t>करने </a:t>
            </a:r>
            <a:r>
              <a:rPr lang="en-US" sz="3200" b="1">
                <a:latin typeface="Kokila" panose="020B0604020202020204" pitchFamily="34" charset="0"/>
                <a:cs typeface="Kokila" panose="020B0604020202020204" pitchFamily="34" charset="0"/>
              </a:rPr>
              <a:t>के बाद सामग्री को पुनः बैंक में रख</a:t>
            </a:r>
            <a:r>
              <a:rPr lang="hi-IN" sz="3200" b="1">
                <a:latin typeface="Kokila" panose="020B0604020202020204" pitchFamily="34" charset="0"/>
                <a:cs typeface="Kokila" panose="020B0604020202020204" pitchFamily="34" charset="0"/>
              </a:rPr>
              <a:t> दिया जाता है |</a:t>
            </a:r>
            <a:endParaRPr lang="en-US" sz="3200" b="1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7" name="Picture 6" descr="A group of people sitting around a table&#10;&#10;AI-generated content may be incorrect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 r="18810" b="-2"/>
          <a:stretch>
            <a:fillRect/>
          </a:stretch>
        </p:blipFill>
        <p:spPr>
          <a:xfrm>
            <a:off x="6172200" y="1825625"/>
            <a:ext cx="5181600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A round emblem with text and a book&#10;&#10;AI-generated content may be incorrect.">
            <a:extLst>
              <a:ext uri="{FF2B5EF4-FFF2-40B4-BE49-F238E27FC236}">
                <a16:creationId xmlns:a16="http://schemas.microsoft.com/office/drawing/2014/main" id="{A4BDC0F9-AABC-18AD-E334-25F9A280D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8" y="75026"/>
            <a:ext cx="2116252" cy="18564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F841914-209A-E856-6BB9-55FBB63158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9118872"/>
              </p:ext>
            </p:extLst>
          </p:nvPr>
        </p:nvGraphicFramePr>
        <p:xfrm>
          <a:off x="1188720" y="1698171"/>
          <a:ext cx="5185954" cy="4963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अभिभावक द्वारा इंवर्टर प्रदान किया गया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7777" y="3247696"/>
            <a:ext cx="2616925" cy="3479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1881052" y="156756"/>
            <a:ext cx="4532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P</a:t>
            </a:r>
            <a:r>
              <a:rPr lang="en-US" sz="4000" b="1" u="sng" baseline="30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3</a:t>
            </a:r>
            <a:r>
              <a:rPr lang="en-US" sz="40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G</a:t>
            </a:r>
            <a:r>
              <a:rPr lang="en-US" sz="32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32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बैंक</a:t>
            </a:r>
            <a:r>
              <a:rPr lang="en-US" sz="32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32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का </a:t>
            </a:r>
          </a:p>
          <a:p>
            <a:pPr algn="ctr"/>
            <a:r>
              <a:rPr lang="hi-IN" sz="32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समुदाय पर प्रभाव:-</a:t>
            </a:r>
            <a:endParaRPr lang="en-US" sz="32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8" name="Picture 7" descr="अभिभावक द्वारा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4851" y="3226522"/>
            <a:ext cx="2867523" cy="3500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पुरातन छात्र के द्वारा बैटरी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4851" y="0"/>
            <a:ext cx="2476087" cy="3118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अभिभावक द्वारा म्यूजिक सिस्टम(1)(1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6548" y="47298"/>
            <a:ext cx="2900856" cy="307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B0CAD-88EA-39EE-E9D3-1545120B3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1A76904F-9650-6BFF-2B41-901207F30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37" y="709463"/>
            <a:ext cx="532964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 algn="ctr"/>
            <a:r>
              <a:rPr lang="hi-IN" sz="280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3200">
                <a:solidFill>
                  <a:schemeClr val="accent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 </a:t>
            </a:r>
            <a:r>
              <a:rPr lang="hi-IN" sz="3200">
                <a:solidFill>
                  <a:schemeClr val="accent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नामांकन वृद्धि:-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0" algn="ctr"/>
            <a:r>
              <a:rPr lang="en-US" sz="2800">
                <a:solidFill>
                  <a:schemeClr val="accent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    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en-US" sz="2400">
                <a:latin typeface="Kokila" panose="020B0604020202020204" pitchFamily="34" charset="0"/>
                <a:cs typeface="Kokila" panose="020B0604020202020204" pitchFamily="34" charset="0"/>
              </a:rPr>
              <a:t>2020-21</a:t>
            </a:r>
            <a:r>
              <a:rPr lang="en-US" sz="2400" dirty="0">
                <a:latin typeface="Kokila" panose="020B0604020202020204" pitchFamily="34" charset="0"/>
                <a:cs typeface="Kokila" panose="020B0604020202020204" pitchFamily="34" charset="0"/>
              </a:rPr>
              <a:t>: 230 </a:t>
            </a:r>
            <a:r>
              <a:rPr lang="hi-IN" sz="2400" dirty="0">
                <a:latin typeface="Kokila" panose="020B0604020202020204" pitchFamily="34" charset="0"/>
                <a:cs typeface="Kokila" panose="020B0604020202020204" pitchFamily="34" charset="0"/>
              </a:rPr>
              <a:t>विद्यार्थी</a:t>
            </a:r>
            <a:endParaRPr lang="en-US" sz="24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1" algn="ctr"/>
            <a:r>
              <a:rPr lang="en-US" sz="2400">
                <a:latin typeface="Kokila" panose="020B0604020202020204" pitchFamily="34" charset="0"/>
                <a:cs typeface="Kokila" panose="020B0604020202020204" pitchFamily="34" charset="0"/>
              </a:rPr>
              <a:t>2024-25</a:t>
            </a:r>
            <a:r>
              <a:rPr lang="en-US" sz="2400" dirty="0">
                <a:latin typeface="Kokila" panose="020B0604020202020204" pitchFamily="34" charset="0"/>
                <a:cs typeface="Kokila" panose="020B0604020202020204" pitchFamily="34" charset="0"/>
              </a:rPr>
              <a:t>: </a:t>
            </a:r>
            <a:r>
              <a:rPr lang="en-US" sz="2400">
                <a:latin typeface="Kokila" panose="020B0604020202020204" pitchFamily="34" charset="0"/>
                <a:cs typeface="Kokila" panose="020B0604020202020204" pitchFamily="34" charset="0"/>
              </a:rPr>
              <a:t>301 </a:t>
            </a:r>
            <a:r>
              <a:rPr lang="hi-IN" sz="2400">
                <a:latin typeface="Kokila" panose="020B0604020202020204" pitchFamily="34" charset="0"/>
                <a:cs typeface="Kokila" panose="020B0604020202020204" pitchFamily="34" charset="0"/>
              </a:rPr>
              <a:t>विद्यार्थी</a:t>
            </a:r>
          </a:p>
          <a:p>
            <a:pPr lvl="1" algn="ctr"/>
            <a:endParaRPr lang="hi-IN" sz="24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0"/>
            <a:r>
              <a:rPr lang="hi-IN" dirty="0"/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10CCC5-725D-B7F0-3E97-7DAD78FD443F}"/>
              </a:ext>
            </a:extLst>
          </p:cNvPr>
          <p:cNvSpPr/>
          <p:nvPr/>
        </p:nvSpPr>
        <p:spPr>
          <a:xfrm>
            <a:off x="2498430" y="396887"/>
            <a:ext cx="47981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i-IN" sz="3200" b="1" dirty="0">
                <a:latin typeface="Kokila" panose="020B0604020202020204" pitchFamily="34" charset="0"/>
                <a:cs typeface="Kokila" panose="020B0604020202020204" pitchFamily="34" charset="0"/>
              </a:rPr>
              <a:t>परिणाम और उपलब्धियां</a:t>
            </a:r>
            <a:endParaRPr lang="en-US" sz="32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3D077C-2844-3B82-846C-2B3F1291B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595" y="2841815"/>
            <a:ext cx="7867572" cy="3815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76386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68556" y="373155"/>
            <a:ext cx="5394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i-IN" sz="20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i-IN" sz="4400" b="1" dirty="0">
                <a:latin typeface="Kokila" panose="020B0604020202020204" pitchFamily="34" charset="0"/>
                <a:cs typeface="Kokila" panose="020B0604020202020204" pitchFamily="34" charset="0"/>
              </a:rPr>
              <a:t>प्रतियोगिताओं </a:t>
            </a:r>
            <a:r>
              <a:rPr lang="hi-IN" sz="4400" b="1">
                <a:latin typeface="Kokila" panose="020B0604020202020204" pitchFamily="34" charset="0"/>
                <a:cs typeface="Kokila" panose="020B0604020202020204" pitchFamily="34" charset="0"/>
              </a:rPr>
              <a:t>में प्रदर्शन</a:t>
            </a:r>
            <a:endParaRPr lang="en-US" sz="20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94319" y="1407055"/>
            <a:ext cx="52643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सत्र 2022-23 मे माननीय मुख्यमंत्री जी के </a:t>
            </a:r>
          </a:p>
          <a:p>
            <a:pPr lvl="1"/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कार्यक्रम “ परीक्षा पर चर्चा ” मे प्रतिभागिता ।</a:t>
            </a:r>
          </a:p>
          <a:p>
            <a:pPr lvl="1"/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endParaRPr lang="en-US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1"/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वोडाफोन-आइडिया स्कॉलरशिप योजना मे 7 छात्र </a:t>
            </a:r>
          </a:p>
          <a:p>
            <a:pPr lvl="1"/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चयनित ,प्रति छात्र 20000 रुपए छात्रवृति । </a:t>
            </a:r>
          </a:p>
          <a:p>
            <a:pPr lvl="1">
              <a:buFont typeface="Arial" pitchFamily="34" charset="0"/>
              <a:buChar char="•"/>
            </a:pPr>
            <a:endParaRPr lang="hi-IN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1"/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राष्ट्रीय आय एवं योग्यता आधारित छात्रवृत्ति   </a:t>
            </a:r>
          </a:p>
          <a:p>
            <a:pPr lvl="1"/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परीक्षा मे चयन ।  </a:t>
            </a:r>
          </a:p>
          <a:p>
            <a:pPr lvl="1">
              <a:buFont typeface="Arial" pitchFamily="34" charset="0"/>
              <a:buChar char="•"/>
            </a:pPr>
            <a:endParaRPr lang="hi-IN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lvl="1"/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अटल आवासीय विद्यालय मे छात्र का चयन । </a:t>
            </a:r>
          </a:p>
        </p:txBody>
      </p:sp>
      <p:pic>
        <p:nvPicPr>
          <p:cNvPr id="13" name="Picture 12" descr="परीक्षा पर चर्च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975" y="1757484"/>
            <a:ext cx="5199469" cy="3514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E3964-0044-1A95-DEC3-A3076E254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6DE3D7-CEFB-D1A1-67D7-7B254F341A40}"/>
              </a:ext>
            </a:extLst>
          </p:cNvPr>
          <p:cNvSpPr/>
          <p:nvPr/>
        </p:nvSpPr>
        <p:spPr>
          <a:xfrm>
            <a:off x="1588070" y="1013305"/>
            <a:ext cx="10881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जनपद स्तरीय राष्ट्रीय आविष्कार अभियान विज्ञान मॉडल प्रतियोगिता मे उत्कृष्ट प्रदर्शन  </a:t>
            </a:r>
          </a:p>
        </p:txBody>
      </p:sp>
      <p:pic>
        <p:nvPicPr>
          <p:cNvPr id="14" name="Picture 13" descr="Your paragraph text (6).jpg">
            <a:extLst>
              <a:ext uri="{FF2B5EF4-FFF2-40B4-BE49-F238E27FC236}">
                <a16:creationId xmlns:a16="http://schemas.microsoft.com/office/drawing/2014/main" id="{11A0F4A4-D190-29AC-E636-80E7D7097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314" y="2734574"/>
            <a:ext cx="4841689" cy="3030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सत्र 2021-22 प्रथम स्थान (1).jpg">
            <a:extLst>
              <a:ext uri="{FF2B5EF4-FFF2-40B4-BE49-F238E27FC236}">
                <a16:creationId xmlns:a16="http://schemas.microsoft.com/office/drawing/2014/main" id="{463251C3-7CD5-BB59-D501-6F1E235F3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136" y="2709608"/>
            <a:ext cx="4841689" cy="3030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8895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3384" y="957321"/>
            <a:ext cx="10881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जनपद स्तरीय राष्ट्रीय आविष्कार अभियान विज्ञान मॉडल प्रतियोगिता मे उत्कृष्ट प्रदर्शन  </a:t>
            </a:r>
          </a:p>
        </p:txBody>
      </p:sp>
      <p:pic>
        <p:nvPicPr>
          <p:cNvPr id="15" name="Picture 14" descr="Yo•सत्र - 2024- 25 - सर्वश्रेष्ट (पंचम ) ur paragraph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1970" y="2326902"/>
            <a:ext cx="4846325" cy="2933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सत्र 2023-24 प्रथम,द्वितीय,पंचम स्थान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554" y="2326902"/>
            <a:ext cx="4886896" cy="2922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409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Kokila</vt:lpstr>
      <vt:lpstr>Wingdings</vt:lpstr>
      <vt:lpstr>Office Theme</vt:lpstr>
      <vt:lpstr>Custom Design</vt:lpstr>
      <vt:lpstr> P3G बैंक </vt:lpstr>
      <vt:lpstr>PowerPoint Presentation</vt:lpstr>
      <vt:lpstr>PowerPoint Presentation</vt:lpstr>
      <vt:lpstr>दैनिक संचालन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प्रार्थना सभा में नियमित उपस्थिति में वृद्धि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Idea</dc:title>
  <dc:creator>Windows User</dc:creator>
  <cp:lastModifiedBy>Lalbahadur</cp:lastModifiedBy>
  <cp:revision>56</cp:revision>
  <dcterms:created xsi:type="dcterms:W3CDTF">2025-01-08T11:05:00Z</dcterms:created>
  <dcterms:modified xsi:type="dcterms:W3CDTF">2025-08-12T10:53:21Z</dcterms:modified>
</cp:coreProperties>
</file>